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88" r:id="rId3"/>
    <p:sldId id="271" r:id="rId4"/>
    <p:sldId id="293" r:id="rId5"/>
    <p:sldId id="266" r:id="rId6"/>
    <p:sldId id="292" r:id="rId7"/>
    <p:sldId id="294" r:id="rId8"/>
    <p:sldId id="283" r:id="rId9"/>
    <p:sldId id="290" r:id="rId10"/>
    <p:sldId id="295" r:id="rId11"/>
    <p:sldId id="299" r:id="rId12"/>
    <p:sldId id="305" r:id="rId13"/>
    <p:sldId id="306" r:id="rId14"/>
    <p:sldId id="307" r:id="rId15"/>
    <p:sldId id="308" r:id="rId16"/>
    <p:sldId id="309" r:id="rId17"/>
    <p:sldId id="310" r:id="rId18"/>
    <p:sldId id="312" r:id="rId19"/>
    <p:sldId id="311" r:id="rId20"/>
    <p:sldId id="300" r:id="rId21"/>
    <p:sldId id="301" r:id="rId22"/>
    <p:sldId id="302" r:id="rId23"/>
    <p:sldId id="303" r:id="rId24"/>
    <p:sldId id="260" r:id="rId25"/>
    <p:sldId id="261" r:id="rId26"/>
    <p:sldId id="262" r:id="rId27"/>
    <p:sldId id="304" r:id="rId28"/>
    <p:sldId id="264" r:id="rId29"/>
    <p:sldId id="265" r:id="rId30"/>
    <p:sldId id="314" r:id="rId31"/>
    <p:sldId id="258" r:id="rId32"/>
  </p:sldIdLst>
  <p:sldSz cx="12192000" cy="6858000"/>
  <p:notesSz cx="7102475" cy="9037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B312E2-1C72-F8CF-657D-064152BE3519}" name="Sherratt, Frances" initials="SF" userId="Sherratt, Franc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4586"/>
    <a:srgbClr val="E8C1F9"/>
    <a:srgbClr val="DE6A26"/>
    <a:srgbClr val="DE6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8"/>
    <p:restoredTop sz="80376" autoAdjust="0"/>
  </p:normalViewPr>
  <p:slideViewPr>
    <p:cSldViewPr snapToGrid="0" snapToObjects="1">
      <p:cViewPr varScale="1">
        <p:scale>
          <a:sx n="90" d="100"/>
          <a:sy n="90"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539750" y="677863"/>
            <a:ext cx="6022975" cy="3389312"/>
          </a:xfrm>
          <a:prstGeom prst="rect">
            <a:avLst/>
          </a:prstGeom>
        </p:spPr>
        <p:txBody>
          <a:bodyPr/>
          <a:lstStyle/>
          <a:p>
            <a:endParaRPr/>
          </a:p>
        </p:txBody>
      </p:sp>
      <p:sp>
        <p:nvSpPr>
          <p:cNvPr id="312" name="Shape 312"/>
          <p:cNvSpPr>
            <a:spLocks noGrp="1"/>
          </p:cNvSpPr>
          <p:nvPr>
            <p:ph type="body" sz="quarter" idx="1"/>
          </p:nvPr>
        </p:nvSpPr>
        <p:spPr>
          <a:xfrm>
            <a:off x="946997" y="4292878"/>
            <a:ext cx="5208482" cy="406693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659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506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225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3490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39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350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7FBBBA-EB91-468C-A1C9-5FE153EE7737}" type="slidenum">
              <a:rPr lang="en-GB" smtClean="0"/>
              <a:t>26</a:t>
            </a:fld>
            <a:endParaRPr lang="en-GB"/>
          </a:p>
        </p:txBody>
      </p:sp>
    </p:spTree>
    <p:extLst>
      <p:ext uri="{BB962C8B-B14F-4D97-AF65-F5344CB8AC3E}">
        <p14:creationId xmlns:p14="http://schemas.microsoft.com/office/powerpoint/2010/main" val="186635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093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7FBBBA-EB91-468C-A1C9-5FE153EE7737}" type="slidenum">
              <a:rPr lang="en-GB" smtClean="0"/>
              <a:t>29</a:t>
            </a:fld>
            <a:endParaRPr lang="en-GB"/>
          </a:p>
        </p:txBody>
      </p:sp>
    </p:spTree>
    <p:extLst>
      <p:ext uri="{BB962C8B-B14F-4D97-AF65-F5344CB8AC3E}">
        <p14:creationId xmlns:p14="http://schemas.microsoft.com/office/powerpoint/2010/main" val="43105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87719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5" name="Rectangle 6"/>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6" name="Picture 7" descr="Picture 7"/>
          <p:cNvPicPr>
            <a:picLocks noChangeAspect="1"/>
          </p:cNvPicPr>
          <p:nvPr/>
        </p:nvPicPr>
        <p:blipFill>
          <a:blip r:embed="rId2"/>
          <a:srcRect b="13623"/>
          <a:stretch>
            <a:fillRect/>
          </a:stretch>
        </p:blipFill>
        <p:spPr>
          <a:xfrm flipH="1">
            <a:off x="6533073" y="999331"/>
            <a:ext cx="5658928" cy="5858673"/>
          </a:xfrm>
          <a:prstGeom prst="rect">
            <a:avLst/>
          </a:prstGeom>
          <a:ln w="12700">
            <a:miter lim="400000"/>
          </a:ln>
        </p:spPr>
      </p:pic>
      <p:pic>
        <p:nvPicPr>
          <p:cNvPr id="17" name="Picture 9" descr="Picture 9"/>
          <p:cNvPicPr>
            <a:picLocks noChangeAspect="1"/>
          </p:cNvPicPr>
          <p:nvPr/>
        </p:nvPicPr>
        <p:blipFill>
          <a:blip r:embed="rId3"/>
          <a:stretch>
            <a:fillRect/>
          </a:stretch>
        </p:blipFill>
        <p:spPr>
          <a:xfrm>
            <a:off x="7235303" y="5108509"/>
            <a:ext cx="4288804" cy="709520"/>
          </a:xfrm>
          <a:prstGeom prst="rect">
            <a:avLst/>
          </a:prstGeom>
          <a:ln w="12700">
            <a:miter lim="400000"/>
          </a:ln>
        </p:spPr>
      </p:pic>
      <p:pic>
        <p:nvPicPr>
          <p:cNvPr id="18" name="Picture 11" descr="Picture 11"/>
          <p:cNvPicPr>
            <a:picLocks noChangeAspect="1"/>
          </p:cNvPicPr>
          <p:nvPr/>
        </p:nvPicPr>
        <p:blipFill>
          <a:blip r:embed="rId4"/>
          <a:stretch>
            <a:fillRect/>
          </a:stretch>
        </p:blipFill>
        <p:spPr>
          <a:xfrm>
            <a:off x="838200" y="595290"/>
            <a:ext cx="4801047" cy="1055483"/>
          </a:xfrm>
          <a:prstGeom prst="rect">
            <a:avLst/>
          </a:prstGeom>
          <a:ln w="12700">
            <a:miter lim="400000"/>
          </a:ln>
        </p:spPr>
      </p:pic>
      <p:pic>
        <p:nvPicPr>
          <p:cNvPr id="19" name="Picture 15" descr="Picture 15"/>
          <p:cNvPicPr>
            <a:picLocks noChangeAspect="1"/>
          </p:cNvPicPr>
          <p:nvPr/>
        </p:nvPicPr>
        <p:blipFill>
          <a:blip r:embed="rId5"/>
          <a:stretch>
            <a:fillRect/>
          </a:stretch>
        </p:blipFill>
        <p:spPr>
          <a:xfrm>
            <a:off x="838200" y="2365605"/>
            <a:ext cx="4529491" cy="3193435"/>
          </a:xfrm>
          <a:prstGeom prst="rect">
            <a:avLst/>
          </a:prstGeom>
          <a:ln w="12700">
            <a:miter lim="400000"/>
          </a:ln>
        </p:spPr>
      </p:pic>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3" name="Title Text"/>
          <p:cNvSpPr txBox="1">
            <a:spLocks noGrp="1"/>
          </p:cNvSpPr>
          <p:nvPr>
            <p:ph type="title"/>
          </p:nvPr>
        </p:nvSpPr>
        <p:spPr>
          <a:prstGeom prst="rect">
            <a:avLst/>
          </a:prstGeom>
        </p:spPr>
        <p:txBody>
          <a:bodyPr/>
          <a:lstStyle/>
          <a:p>
            <a:r>
              <a:t>Title Text</a:t>
            </a:r>
          </a:p>
        </p:txBody>
      </p:sp>
      <p:sp>
        <p:nvSpPr>
          <p:cNvPr id="1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5" name="Rectangle 3"/>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36" name="Picture 4" descr="Picture 4"/>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137"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38" name="Picture 6" descr="Picture 6"/>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2434717" y="1379073"/>
            <a:ext cx="7331531" cy="2123205"/>
          </a:xfrm>
          <a:prstGeom prst="rect">
            <a:avLst/>
          </a:prstGeom>
        </p:spPr>
        <p:txBody>
          <a:bodyPr lIns="36882" tIns="36882" rIns="36882" bIns="36882" anchor="b"/>
          <a:lstStyle>
            <a:lvl1pPr algn="ctr" defTabSz="914771">
              <a:defRPr sz="5600">
                <a:solidFill>
                  <a:srgbClr val="000000"/>
                </a:solidFill>
              </a:defRPr>
            </a:lvl1pPr>
          </a:lstStyle>
          <a:p>
            <a:r>
              <a:t>Title Text</a:t>
            </a:r>
          </a:p>
        </p:txBody>
      </p:sp>
      <p:sp>
        <p:nvSpPr>
          <p:cNvPr id="147" name="Body Level One…"/>
          <p:cNvSpPr txBox="1">
            <a:spLocks noGrp="1"/>
          </p:cNvSpPr>
          <p:nvPr>
            <p:ph type="body" sz="quarter" idx="1"/>
          </p:nvPr>
        </p:nvSpPr>
        <p:spPr>
          <a:xfrm>
            <a:off x="2865983" y="3584156"/>
            <a:ext cx="6469000" cy="1472409"/>
          </a:xfrm>
          <a:prstGeom prst="rect">
            <a:avLst/>
          </a:prstGeom>
        </p:spPr>
        <p:txBody>
          <a:bodyPr lIns="36882" tIns="36882" rIns="36882" bIns="36882"/>
          <a:lstStyle>
            <a:lvl1pPr marL="0" indent="0" algn="ctr" defTabSz="914771">
              <a:spcBef>
                <a:spcPts val="900"/>
              </a:spcBef>
              <a:buSzTx/>
              <a:buFontTx/>
              <a:buNone/>
              <a:defRPr sz="2000">
                <a:solidFill>
                  <a:srgbClr val="000000"/>
                </a:solidFill>
              </a:defRPr>
            </a:lvl1pPr>
            <a:lvl2pPr marL="0" indent="0" algn="ctr" defTabSz="914771">
              <a:spcBef>
                <a:spcPts val="900"/>
              </a:spcBef>
              <a:buSzTx/>
              <a:buFontTx/>
              <a:buNone/>
              <a:defRPr sz="2000">
                <a:solidFill>
                  <a:srgbClr val="000000"/>
                </a:solidFill>
              </a:defRPr>
            </a:lvl2pPr>
            <a:lvl3pPr marL="0" indent="0" algn="ctr" defTabSz="914771">
              <a:spcBef>
                <a:spcPts val="900"/>
              </a:spcBef>
              <a:buSzTx/>
              <a:buFontTx/>
              <a:buNone/>
              <a:defRPr sz="2000">
                <a:solidFill>
                  <a:srgbClr val="000000"/>
                </a:solidFill>
              </a:defRPr>
            </a:lvl3pPr>
            <a:lvl4pPr marL="0" indent="0" algn="ctr" defTabSz="914771">
              <a:spcBef>
                <a:spcPts val="900"/>
              </a:spcBef>
              <a:buSzTx/>
              <a:buFontTx/>
              <a:buNone/>
              <a:defRPr sz="2000">
                <a:solidFill>
                  <a:srgbClr val="000000"/>
                </a:solidFill>
              </a:defRPr>
            </a:lvl4pPr>
            <a:lvl5pPr marL="0" indent="0" algn="ctr" defTabSz="914771">
              <a:spcBef>
                <a:spcPts val="900"/>
              </a:spcBef>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9617828" y="6089077"/>
            <a:ext cx="202330" cy="213467"/>
          </a:xfrm>
          <a:prstGeom prst="rect">
            <a:avLst/>
          </a:prstGeom>
        </p:spPr>
        <p:txBody>
          <a:bodyPr lIns="36882" tIns="36882" rIns="36882" bIns="36882"/>
          <a:lstStyle>
            <a:lvl1pPr defTabSz="903484">
              <a:defRPr sz="9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55" name="Rectangle 6"/>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56" name="Picture 7" descr="Picture 7"/>
          <p:cNvPicPr>
            <a:picLocks noChangeAspect="1"/>
          </p:cNvPicPr>
          <p:nvPr/>
        </p:nvPicPr>
        <p:blipFill>
          <a:blip r:embed="rId2"/>
          <a:srcRect b="13623"/>
          <a:stretch>
            <a:fillRect/>
          </a:stretch>
        </p:blipFill>
        <p:spPr>
          <a:xfrm flipH="1">
            <a:off x="6533073" y="999331"/>
            <a:ext cx="5658928" cy="5858673"/>
          </a:xfrm>
          <a:prstGeom prst="rect">
            <a:avLst/>
          </a:prstGeom>
          <a:ln w="12700">
            <a:miter lim="400000"/>
          </a:ln>
        </p:spPr>
      </p:pic>
      <p:pic>
        <p:nvPicPr>
          <p:cNvPr id="157" name="Picture 9" descr="Picture 9"/>
          <p:cNvPicPr>
            <a:picLocks noChangeAspect="1"/>
          </p:cNvPicPr>
          <p:nvPr/>
        </p:nvPicPr>
        <p:blipFill>
          <a:blip r:embed="rId3"/>
          <a:stretch>
            <a:fillRect/>
          </a:stretch>
        </p:blipFill>
        <p:spPr>
          <a:xfrm>
            <a:off x="7235303" y="5108509"/>
            <a:ext cx="4288804" cy="709520"/>
          </a:xfrm>
          <a:prstGeom prst="rect">
            <a:avLst/>
          </a:prstGeom>
          <a:ln w="12700">
            <a:miter lim="400000"/>
          </a:ln>
        </p:spPr>
      </p:pic>
      <p:pic>
        <p:nvPicPr>
          <p:cNvPr id="158" name="Picture 11" descr="Picture 11"/>
          <p:cNvPicPr>
            <a:picLocks noChangeAspect="1"/>
          </p:cNvPicPr>
          <p:nvPr/>
        </p:nvPicPr>
        <p:blipFill>
          <a:blip r:embed="rId4"/>
          <a:stretch>
            <a:fillRect/>
          </a:stretch>
        </p:blipFill>
        <p:spPr>
          <a:xfrm>
            <a:off x="838200" y="595290"/>
            <a:ext cx="4801047" cy="1055483"/>
          </a:xfrm>
          <a:prstGeom prst="rect">
            <a:avLst/>
          </a:prstGeom>
          <a:ln w="12700">
            <a:miter lim="400000"/>
          </a:ln>
        </p:spPr>
      </p:pic>
      <p:pic>
        <p:nvPicPr>
          <p:cNvPr id="159" name="Picture 15" descr="Picture 15"/>
          <p:cNvPicPr>
            <a:picLocks noChangeAspect="1"/>
          </p:cNvPicPr>
          <p:nvPr/>
        </p:nvPicPr>
        <p:blipFill>
          <a:blip r:embed="rId5"/>
          <a:stretch>
            <a:fillRect/>
          </a:stretch>
        </p:blipFill>
        <p:spPr>
          <a:xfrm>
            <a:off x="838200" y="2365605"/>
            <a:ext cx="4529491" cy="3193435"/>
          </a:xfrm>
          <a:prstGeom prst="rect">
            <a:avLst/>
          </a:prstGeom>
          <a:ln w="12700">
            <a:miter lim="400000"/>
          </a:ln>
        </p:spPr>
      </p:pic>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67" name="Rectangle 10"/>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168" name="Title Text"/>
          <p:cNvSpPr txBox="1">
            <a:spLocks noGrp="1"/>
          </p:cNvSpPr>
          <p:nvPr>
            <p:ph type="title"/>
          </p:nvPr>
        </p:nvSpPr>
        <p:spPr>
          <a:xfrm>
            <a:off x="838200" y="1122362"/>
            <a:ext cx="6402050" cy="2387601"/>
          </a:xfrm>
          <a:prstGeom prst="rect">
            <a:avLst/>
          </a:prstGeom>
        </p:spPr>
        <p:txBody>
          <a:bodyPr anchor="b"/>
          <a:lstStyle>
            <a:lvl1pPr>
              <a:defRPr sz="6000">
                <a:solidFill>
                  <a:srgbClr val="FFFFFF"/>
                </a:solidFill>
              </a:defRPr>
            </a:lvl1pPr>
          </a:lstStyle>
          <a:p>
            <a:r>
              <a:t>Title Text</a:t>
            </a:r>
          </a:p>
        </p:txBody>
      </p:sp>
      <p:sp>
        <p:nvSpPr>
          <p:cNvPr id="169" name="Body Level One…"/>
          <p:cNvSpPr txBox="1">
            <a:spLocks noGrp="1"/>
          </p:cNvSpPr>
          <p:nvPr>
            <p:ph type="body" sz="quarter" idx="1"/>
          </p:nvPr>
        </p:nvSpPr>
        <p:spPr>
          <a:xfrm>
            <a:off x="838200" y="3602037"/>
            <a:ext cx="6402050" cy="866448"/>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70" name="Picture 7" descr="Picture 7"/>
          <p:cNvPicPr>
            <a:picLocks noChangeAspect="1"/>
          </p:cNvPicPr>
          <p:nvPr/>
        </p:nvPicPr>
        <p:blipFill>
          <a:blip r:embed="rId2"/>
          <a:srcRect b="13625"/>
          <a:stretch>
            <a:fillRect/>
          </a:stretch>
        </p:blipFill>
        <p:spPr>
          <a:xfrm flipH="1">
            <a:off x="7754910" y="2264292"/>
            <a:ext cx="4437092" cy="4593708"/>
          </a:xfrm>
          <a:prstGeom prst="rect">
            <a:avLst/>
          </a:prstGeom>
          <a:ln w="12700">
            <a:miter lim="400000"/>
          </a:ln>
        </p:spPr>
      </p:pic>
      <p:pic>
        <p:nvPicPr>
          <p:cNvPr id="171" name="Picture 8" descr="Picture 8"/>
          <p:cNvPicPr>
            <a:picLocks noChangeAspect="1"/>
          </p:cNvPicPr>
          <p:nvPr/>
        </p:nvPicPr>
        <p:blipFill>
          <a:blip r:embed="rId3"/>
          <a:stretch>
            <a:fillRect/>
          </a:stretch>
        </p:blipFill>
        <p:spPr>
          <a:xfrm>
            <a:off x="8364511" y="5476456"/>
            <a:ext cx="3362796" cy="556326"/>
          </a:xfrm>
          <a:prstGeom prst="rect">
            <a:avLst/>
          </a:prstGeom>
          <a:ln w="12700">
            <a:miter lim="400000"/>
          </a:ln>
        </p:spPr>
      </p:pic>
      <p:pic>
        <p:nvPicPr>
          <p:cNvPr id="172" name="Picture 9" descr="Picture 9"/>
          <p:cNvPicPr>
            <a:picLocks noChangeAspect="1"/>
          </p:cNvPicPr>
          <p:nvPr/>
        </p:nvPicPr>
        <p:blipFill>
          <a:blip r:embed="rId4"/>
          <a:stretch>
            <a:fillRect/>
          </a:stretch>
        </p:blipFill>
        <p:spPr>
          <a:xfrm>
            <a:off x="838199" y="5226877"/>
            <a:ext cx="4801047" cy="1055486"/>
          </a:xfrm>
          <a:prstGeom prst="rect">
            <a:avLst/>
          </a:prstGeom>
          <a:ln w="12700">
            <a:miter lim="400000"/>
          </a:ln>
        </p:spPr>
      </p:pic>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_v2">
    <p:spTree>
      <p:nvGrpSpPr>
        <p:cNvPr id="1" name=""/>
        <p:cNvGrpSpPr/>
        <p:nvPr/>
      </p:nvGrpSpPr>
      <p:grpSpPr>
        <a:xfrm>
          <a:off x="0" y="0"/>
          <a:ext cx="0" cy="0"/>
          <a:chOff x="0" y="0"/>
          <a:chExt cx="0" cy="0"/>
        </a:xfrm>
      </p:grpSpPr>
      <p:sp>
        <p:nvSpPr>
          <p:cNvPr id="180" name="Rectangle 10"/>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181" name="Title Text"/>
          <p:cNvSpPr txBox="1">
            <a:spLocks noGrp="1"/>
          </p:cNvSpPr>
          <p:nvPr>
            <p:ph type="title"/>
          </p:nvPr>
        </p:nvSpPr>
        <p:spPr>
          <a:xfrm>
            <a:off x="838200" y="2546899"/>
            <a:ext cx="6402050" cy="2387603"/>
          </a:xfrm>
          <a:prstGeom prst="rect">
            <a:avLst/>
          </a:prstGeom>
        </p:spPr>
        <p:txBody>
          <a:bodyPr anchor="b"/>
          <a:lstStyle>
            <a:lvl1pPr>
              <a:defRPr sz="6000">
                <a:solidFill>
                  <a:srgbClr val="FFFFFF"/>
                </a:solidFill>
              </a:defRPr>
            </a:lvl1pPr>
          </a:lstStyle>
          <a:p>
            <a:r>
              <a:t>Title Text</a:t>
            </a:r>
          </a:p>
        </p:txBody>
      </p:sp>
      <p:sp>
        <p:nvSpPr>
          <p:cNvPr id="182" name="Body Level One…"/>
          <p:cNvSpPr txBox="1">
            <a:spLocks noGrp="1"/>
          </p:cNvSpPr>
          <p:nvPr>
            <p:ph type="body" sz="quarter" idx="1"/>
          </p:nvPr>
        </p:nvSpPr>
        <p:spPr>
          <a:xfrm>
            <a:off x="838200" y="5026576"/>
            <a:ext cx="6402050" cy="866448"/>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3" name="Picture 7" descr="Picture 7"/>
          <p:cNvPicPr>
            <a:picLocks noChangeAspect="1"/>
          </p:cNvPicPr>
          <p:nvPr/>
        </p:nvPicPr>
        <p:blipFill>
          <a:blip r:embed="rId2"/>
          <a:srcRect b="13625"/>
          <a:stretch>
            <a:fillRect/>
          </a:stretch>
        </p:blipFill>
        <p:spPr>
          <a:xfrm flipH="1">
            <a:off x="7754910" y="2264292"/>
            <a:ext cx="4437092" cy="4593708"/>
          </a:xfrm>
          <a:prstGeom prst="rect">
            <a:avLst/>
          </a:prstGeom>
          <a:ln w="12700">
            <a:miter lim="400000"/>
          </a:ln>
        </p:spPr>
      </p:pic>
      <p:pic>
        <p:nvPicPr>
          <p:cNvPr id="184" name="Picture 8" descr="Picture 8"/>
          <p:cNvPicPr>
            <a:picLocks noChangeAspect="1"/>
          </p:cNvPicPr>
          <p:nvPr/>
        </p:nvPicPr>
        <p:blipFill>
          <a:blip r:embed="rId3"/>
          <a:stretch>
            <a:fillRect/>
          </a:stretch>
        </p:blipFill>
        <p:spPr>
          <a:xfrm>
            <a:off x="8364511" y="5476456"/>
            <a:ext cx="3362796" cy="556326"/>
          </a:xfrm>
          <a:prstGeom prst="rect">
            <a:avLst/>
          </a:prstGeom>
          <a:ln w="12700">
            <a:miter lim="400000"/>
          </a:ln>
        </p:spPr>
      </p:pic>
      <p:pic>
        <p:nvPicPr>
          <p:cNvPr id="185" name="Picture 11" descr="Picture 11"/>
          <p:cNvPicPr>
            <a:picLocks noChangeAspect="1"/>
          </p:cNvPicPr>
          <p:nvPr/>
        </p:nvPicPr>
        <p:blipFill>
          <a:blip r:embed="rId4"/>
          <a:stretch>
            <a:fillRect/>
          </a:stretch>
        </p:blipFill>
        <p:spPr>
          <a:xfrm>
            <a:off x="838200" y="595290"/>
            <a:ext cx="4801047" cy="1055483"/>
          </a:xfrm>
          <a:prstGeom prst="rect">
            <a:avLst/>
          </a:prstGeom>
          <a:ln w="12700">
            <a:miter lim="400000"/>
          </a:ln>
        </p:spPr>
      </p:pic>
      <p:sp>
        <p:nvSpPr>
          <p:cNvPr id="1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93" name="Rectangle 5"/>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94" name="Picture 6" descr="Picture 6"/>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195" name="Rectangle 7"/>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96" name="Picture 9" descr="Picture 9"/>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197" name="Title Text"/>
          <p:cNvSpPr txBox="1">
            <a:spLocks noGrp="1"/>
          </p:cNvSpPr>
          <p:nvPr>
            <p:ph type="title"/>
          </p:nvPr>
        </p:nvSpPr>
        <p:spPr>
          <a:prstGeom prst="rect">
            <a:avLst/>
          </a:prstGeom>
        </p:spPr>
        <p:txBody>
          <a:bodyPr/>
          <a:lstStyle/>
          <a:p>
            <a:r>
              <a:t>Title Text</a:t>
            </a: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Rectangle 3"/>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06" name="Picture 4" descr="Picture 4"/>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207"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08" name="Picture 6" descr="Picture 6"/>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p>
            <a:r>
              <a:t>Title Text</a:t>
            </a:r>
          </a:p>
        </p:txBody>
      </p:sp>
      <p:sp>
        <p:nvSpPr>
          <p:cNvPr id="21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0" name="Rectangle 7"/>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21" name="Picture 8" descr="Picture 8"/>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222" name="Rectangle 9"/>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23" name="Picture 10" descr="Picture 10"/>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224" name="Slide Number"/>
          <p:cNvSpPr txBox="1">
            <a:spLocks noGrp="1"/>
          </p:cNvSpPr>
          <p:nvPr>
            <p:ph type="sldNum" sz="quarter" idx="2"/>
          </p:nvPr>
        </p:nvSpPr>
        <p:spPr>
          <a:xfrm>
            <a:off x="11095181" y="6404294"/>
            <a:ext cx="258620"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Full screen">
    <p:spTree>
      <p:nvGrpSpPr>
        <p:cNvPr id="1" name=""/>
        <p:cNvGrpSpPr/>
        <p:nvPr/>
      </p:nvGrpSpPr>
      <p:grpSpPr>
        <a:xfrm>
          <a:off x="0" y="0"/>
          <a:ext cx="0" cy="0"/>
          <a:chOff x="0" y="0"/>
          <a:chExt cx="0" cy="0"/>
        </a:xfrm>
      </p:grpSpPr>
      <p:sp>
        <p:nvSpPr>
          <p:cNvPr id="231"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32"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33" name="Text Placeholder 4"/>
          <p:cNvSpPr>
            <a:spLocks noGrp="1"/>
          </p:cNvSpPr>
          <p:nvPr>
            <p:ph type="body" sz="quarter" idx="13"/>
          </p:nvPr>
        </p:nvSpPr>
        <p:spPr>
          <a:xfrm>
            <a:off x="6172200" y="1681163"/>
            <a:ext cx="5183188" cy="823914"/>
          </a:xfrm>
          <a:prstGeom prst="rect">
            <a:avLst/>
          </a:prstGeom>
        </p:spPr>
        <p:txBody>
          <a:bodyPr anchor="b"/>
          <a:lstStyle/>
          <a:p>
            <a:endParaRPr/>
          </a:p>
        </p:txBody>
      </p:sp>
      <p:pic>
        <p:nvPicPr>
          <p:cNvPr id="234" name="Picture 10" descr="Picture 10"/>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235" name="Rectangle 11"/>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236" name="Rectangle 11"/>
          <p:cNvSpPr/>
          <p:nvPr/>
        </p:nvSpPr>
        <p:spPr>
          <a:xfrm>
            <a:off x="-2" y="6764866"/>
            <a:ext cx="12192005" cy="13652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237" name="Slide Number"/>
          <p:cNvSpPr txBox="1">
            <a:spLocks noGrp="1"/>
          </p:cNvSpPr>
          <p:nvPr>
            <p:ph type="sldNum" sz="quarter" idx="2"/>
          </p:nvPr>
        </p:nvSpPr>
        <p:spPr>
          <a:xfrm>
            <a:off x="11095181" y="6404294"/>
            <a:ext cx="258620"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losing Slide">
    <p:spTree>
      <p:nvGrpSpPr>
        <p:cNvPr id="1" name=""/>
        <p:cNvGrpSpPr/>
        <p:nvPr/>
      </p:nvGrpSpPr>
      <p:grpSpPr>
        <a:xfrm>
          <a:off x="0" y="0"/>
          <a:ext cx="0" cy="0"/>
          <a:chOff x="0" y="0"/>
          <a:chExt cx="0" cy="0"/>
        </a:xfrm>
      </p:grpSpPr>
      <p:sp>
        <p:nvSpPr>
          <p:cNvPr id="244" name="Rectangle 6"/>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45" name="Picture 7" descr="Picture 7"/>
          <p:cNvPicPr>
            <a:picLocks noChangeAspect="1"/>
          </p:cNvPicPr>
          <p:nvPr/>
        </p:nvPicPr>
        <p:blipFill>
          <a:blip r:embed="rId2"/>
          <a:srcRect b="13623"/>
          <a:stretch>
            <a:fillRect/>
          </a:stretch>
        </p:blipFill>
        <p:spPr>
          <a:xfrm flipH="1">
            <a:off x="6533073" y="999331"/>
            <a:ext cx="5658928" cy="5858673"/>
          </a:xfrm>
          <a:prstGeom prst="rect">
            <a:avLst/>
          </a:prstGeom>
          <a:ln w="12700">
            <a:miter lim="400000"/>
          </a:ln>
        </p:spPr>
      </p:pic>
      <p:pic>
        <p:nvPicPr>
          <p:cNvPr id="246" name="Picture 9" descr="Picture 9"/>
          <p:cNvPicPr>
            <a:picLocks noChangeAspect="1"/>
          </p:cNvPicPr>
          <p:nvPr/>
        </p:nvPicPr>
        <p:blipFill>
          <a:blip r:embed="rId3"/>
          <a:stretch>
            <a:fillRect/>
          </a:stretch>
        </p:blipFill>
        <p:spPr>
          <a:xfrm>
            <a:off x="7235303" y="5108509"/>
            <a:ext cx="4288804" cy="709520"/>
          </a:xfrm>
          <a:prstGeom prst="rect">
            <a:avLst/>
          </a:prstGeom>
          <a:ln w="12700">
            <a:miter lim="400000"/>
          </a:ln>
        </p:spPr>
      </p:pic>
      <p:pic>
        <p:nvPicPr>
          <p:cNvPr id="247" name="Picture 11" descr="Picture 11"/>
          <p:cNvPicPr>
            <a:picLocks noChangeAspect="1"/>
          </p:cNvPicPr>
          <p:nvPr/>
        </p:nvPicPr>
        <p:blipFill>
          <a:blip r:embed="rId4"/>
          <a:stretch>
            <a:fillRect/>
          </a:stretch>
        </p:blipFill>
        <p:spPr>
          <a:xfrm>
            <a:off x="838200" y="591914"/>
            <a:ext cx="4801047" cy="1055486"/>
          </a:xfrm>
          <a:prstGeom prst="rect">
            <a:avLst/>
          </a:prstGeom>
          <a:ln w="12700">
            <a:miter lim="400000"/>
          </a:ln>
        </p:spPr>
      </p:pic>
      <p:grpSp>
        <p:nvGrpSpPr>
          <p:cNvPr id="250" name="Group 25"/>
          <p:cNvGrpSpPr/>
          <p:nvPr/>
        </p:nvGrpSpPr>
        <p:grpSpPr>
          <a:xfrm>
            <a:off x="838196" y="5052457"/>
            <a:ext cx="4628751" cy="787404"/>
            <a:chOff x="0" y="0"/>
            <a:chExt cx="4628750" cy="787402"/>
          </a:xfrm>
        </p:grpSpPr>
        <p:sp>
          <p:nvSpPr>
            <p:cNvPr id="248" name="TextBox 10"/>
            <p:cNvSpPr txBox="1"/>
            <p:nvPr/>
          </p:nvSpPr>
          <p:spPr>
            <a:xfrm>
              <a:off x="940149" y="101312"/>
              <a:ext cx="3688601" cy="586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r>
                <a:t>@Trial_Forge</a:t>
              </a:r>
            </a:p>
          </p:txBody>
        </p:sp>
        <p:pic>
          <p:nvPicPr>
            <p:cNvPr id="249" name="Picture 14" descr="Picture 14"/>
            <p:cNvPicPr>
              <a:picLocks noChangeAspect="1"/>
            </p:cNvPicPr>
            <p:nvPr/>
          </p:nvPicPr>
          <p:blipFill>
            <a:blip r:embed="rId5"/>
            <a:stretch>
              <a:fillRect/>
            </a:stretch>
          </p:blipFill>
          <p:spPr>
            <a:xfrm>
              <a:off x="-1" y="0"/>
              <a:ext cx="787404" cy="787403"/>
            </a:xfrm>
            <a:prstGeom prst="rect">
              <a:avLst/>
            </a:prstGeom>
            <a:ln w="12700" cap="flat">
              <a:noFill/>
              <a:miter lim="400000"/>
            </a:ln>
            <a:effectLst/>
          </p:spPr>
        </p:pic>
      </p:grpSp>
      <p:grpSp>
        <p:nvGrpSpPr>
          <p:cNvPr id="253" name="Group 23"/>
          <p:cNvGrpSpPr/>
          <p:nvPr/>
        </p:nvGrpSpPr>
        <p:grpSpPr>
          <a:xfrm>
            <a:off x="838197" y="2567863"/>
            <a:ext cx="4626160" cy="787405"/>
            <a:chOff x="-1" y="0"/>
            <a:chExt cx="4626158" cy="787403"/>
          </a:xfrm>
        </p:grpSpPr>
        <p:sp>
          <p:nvSpPr>
            <p:cNvPr id="251" name="TextBox 1"/>
            <p:cNvSpPr txBox="1"/>
            <p:nvPr/>
          </p:nvSpPr>
          <p:spPr>
            <a:xfrm>
              <a:off x="937557" y="101312"/>
              <a:ext cx="3688601" cy="586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r>
                <a:t>www.trialforge.org</a:t>
              </a:r>
            </a:p>
          </p:txBody>
        </p:sp>
        <p:pic>
          <p:nvPicPr>
            <p:cNvPr id="252" name="Picture 16" descr="Picture 16"/>
            <p:cNvPicPr>
              <a:picLocks noChangeAspect="1"/>
            </p:cNvPicPr>
            <p:nvPr/>
          </p:nvPicPr>
          <p:blipFill>
            <a:blip r:embed="rId6"/>
            <a:stretch>
              <a:fillRect/>
            </a:stretch>
          </p:blipFill>
          <p:spPr>
            <a:xfrm>
              <a:off x="-2" y="0"/>
              <a:ext cx="787405" cy="787404"/>
            </a:xfrm>
            <a:prstGeom prst="rect">
              <a:avLst/>
            </a:prstGeom>
            <a:ln w="12700" cap="flat">
              <a:noFill/>
              <a:miter lim="400000"/>
            </a:ln>
            <a:effectLst/>
          </p:spPr>
        </p:pic>
      </p:grpSp>
      <p:grpSp>
        <p:nvGrpSpPr>
          <p:cNvPr id="256" name="Group 22"/>
          <p:cNvGrpSpPr/>
          <p:nvPr/>
        </p:nvGrpSpPr>
        <p:grpSpPr>
          <a:xfrm>
            <a:off x="838197" y="3810160"/>
            <a:ext cx="4626160" cy="787404"/>
            <a:chOff x="-1" y="0"/>
            <a:chExt cx="4626158" cy="787402"/>
          </a:xfrm>
        </p:grpSpPr>
        <p:sp>
          <p:nvSpPr>
            <p:cNvPr id="254" name="TextBox 8"/>
            <p:cNvSpPr txBox="1"/>
            <p:nvPr/>
          </p:nvSpPr>
          <p:spPr>
            <a:xfrm>
              <a:off x="937557" y="101312"/>
              <a:ext cx="3688601" cy="586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r>
                <a:t>info@trialforge.org</a:t>
              </a:r>
            </a:p>
          </p:txBody>
        </p:sp>
        <p:pic>
          <p:nvPicPr>
            <p:cNvPr id="255" name="Picture 17" descr="Picture 17"/>
            <p:cNvPicPr>
              <a:picLocks noChangeAspect="1"/>
            </p:cNvPicPr>
            <p:nvPr/>
          </p:nvPicPr>
          <p:blipFill>
            <a:blip r:embed="rId7"/>
            <a:stretch>
              <a:fillRect/>
            </a:stretch>
          </p:blipFill>
          <p:spPr>
            <a:xfrm>
              <a:off x="-2" y="0"/>
              <a:ext cx="787405" cy="787403"/>
            </a:xfrm>
            <a:prstGeom prst="rect">
              <a:avLst/>
            </a:prstGeom>
            <a:ln w="12700" cap="flat">
              <a:noFill/>
              <a:miter lim="400000"/>
            </a:ln>
            <a:effectLst/>
          </p:spPr>
        </p:pic>
      </p:grpSp>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7" name="Rectangle 10"/>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28" name="Title Text"/>
          <p:cNvSpPr txBox="1">
            <a:spLocks noGrp="1"/>
          </p:cNvSpPr>
          <p:nvPr>
            <p:ph type="title"/>
          </p:nvPr>
        </p:nvSpPr>
        <p:spPr>
          <a:xfrm>
            <a:off x="838200" y="1122362"/>
            <a:ext cx="6402050" cy="2387601"/>
          </a:xfrm>
          <a:prstGeom prst="rect">
            <a:avLst/>
          </a:prstGeom>
        </p:spPr>
        <p:txBody>
          <a:bodyPr anchor="b"/>
          <a:lstStyle>
            <a:lvl1pPr>
              <a:defRPr sz="6000">
                <a:solidFill>
                  <a:srgbClr val="FFFFFF"/>
                </a:solidFill>
              </a:defRPr>
            </a:lvl1pPr>
          </a:lstStyle>
          <a:p>
            <a:r>
              <a:t>Title Text</a:t>
            </a:r>
          </a:p>
        </p:txBody>
      </p:sp>
      <p:sp>
        <p:nvSpPr>
          <p:cNvPr id="29" name="Body Level One…"/>
          <p:cNvSpPr txBox="1">
            <a:spLocks noGrp="1"/>
          </p:cNvSpPr>
          <p:nvPr>
            <p:ph type="body" sz="quarter" idx="1"/>
          </p:nvPr>
        </p:nvSpPr>
        <p:spPr>
          <a:xfrm>
            <a:off x="838200" y="3602037"/>
            <a:ext cx="6402050" cy="866448"/>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0" name="Picture 7" descr="Picture 7"/>
          <p:cNvPicPr>
            <a:picLocks noChangeAspect="1"/>
          </p:cNvPicPr>
          <p:nvPr/>
        </p:nvPicPr>
        <p:blipFill>
          <a:blip r:embed="rId2"/>
          <a:srcRect b="13625"/>
          <a:stretch>
            <a:fillRect/>
          </a:stretch>
        </p:blipFill>
        <p:spPr>
          <a:xfrm flipH="1">
            <a:off x="7754910" y="2264292"/>
            <a:ext cx="4437092" cy="4593708"/>
          </a:xfrm>
          <a:prstGeom prst="rect">
            <a:avLst/>
          </a:prstGeom>
          <a:ln w="12700">
            <a:miter lim="400000"/>
          </a:ln>
        </p:spPr>
      </p:pic>
      <p:pic>
        <p:nvPicPr>
          <p:cNvPr id="31" name="Picture 8" descr="Picture 8"/>
          <p:cNvPicPr>
            <a:picLocks noChangeAspect="1"/>
          </p:cNvPicPr>
          <p:nvPr/>
        </p:nvPicPr>
        <p:blipFill>
          <a:blip r:embed="rId3"/>
          <a:stretch>
            <a:fillRect/>
          </a:stretch>
        </p:blipFill>
        <p:spPr>
          <a:xfrm>
            <a:off x="8364511" y="5476456"/>
            <a:ext cx="3362796" cy="556326"/>
          </a:xfrm>
          <a:prstGeom prst="rect">
            <a:avLst/>
          </a:prstGeom>
          <a:ln w="12700">
            <a:miter lim="400000"/>
          </a:ln>
        </p:spPr>
      </p:pic>
      <p:pic>
        <p:nvPicPr>
          <p:cNvPr id="32" name="Picture 9" descr="Picture 9"/>
          <p:cNvPicPr>
            <a:picLocks noChangeAspect="1"/>
          </p:cNvPicPr>
          <p:nvPr/>
        </p:nvPicPr>
        <p:blipFill>
          <a:blip r:embed="rId4"/>
          <a:stretch>
            <a:fillRect/>
          </a:stretch>
        </p:blipFill>
        <p:spPr>
          <a:xfrm>
            <a:off x="838199" y="5226877"/>
            <a:ext cx="4801047" cy="1055486"/>
          </a:xfrm>
          <a:prstGeom prst="rect">
            <a:avLst/>
          </a:prstGeom>
          <a:ln w="12700">
            <a:miter lim="400000"/>
          </a:ln>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264" name="Rectangle 3"/>
          <p:cNvSpPr/>
          <p:nvPr/>
        </p:nvSpPr>
        <p:spPr>
          <a:xfrm>
            <a:off x="0" y="5879803"/>
            <a:ext cx="12192000" cy="978199"/>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65" name="Picture 4" descr="Picture 4"/>
          <p:cNvPicPr>
            <a:picLocks noChangeAspect="1"/>
          </p:cNvPicPr>
          <p:nvPr/>
        </p:nvPicPr>
        <p:blipFill>
          <a:blip r:embed="rId2"/>
          <a:stretch>
            <a:fillRect/>
          </a:stretch>
        </p:blipFill>
        <p:spPr>
          <a:xfrm>
            <a:off x="838200" y="6032948"/>
            <a:ext cx="3095950" cy="680631"/>
          </a:xfrm>
          <a:prstGeom prst="rect">
            <a:avLst/>
          </a:prstGeom>
          <a:ln w="12700">
            <a:miter lim="400000"/>
          </a:ln>
        </p:spPr>
      </p:pic>
      <p:sp>
        <p:nvSpPr>
          <p:cNvPr id="266"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67" name="Picture 6" descr="Picture 6"/>
          <p:cNvPicPr>
            <a:picLocks noChangeAspect="1"/>
          </p:cNvPicPr>
          <p:nvPr/>
        </p:nvPicPr>
        <p:blipFill>
          <a:blip r:embed="rId3"/>
          <a:srcRect t="1" b="56521"/>
          <a:stretch>
            <a:fillRect/>
          </a:stretch>
        </p:blipFill>
        <p:spPr>
          <a:xfrm flipH="1">
            <a:off x="8346557" y="4854002"/>
            <a:ext cx="3845445" cy="2004001"/>
          </a:xfrm>
          <a:prstGeom prst="rect">
            <a:avLst/>
          </a:prstGeom>
          <a:ln w="12700">
            <a:miter lim="400000"/>
          </a:ln>
        </p:spPr>
      </p:pic>
      <p:sp>
        <p:nvSpPr>
          <p:cNvPr id="268" name="Title Text"/>
          <p:cNvSpPr txBox="1">
            <a:spLocks noGrp="1"/>
          </p:cNvSpPr>
          <p:nvPr>
            <p:ph type="title"/>
          </p:nvPr>
        </p:nvSpPr>
        <p:spPr>
          <a:prstGeom prst="rect">
            <a:avLst/>
          </a:prstGeom>
        </p:spPr>
        <p:txBody>
          <a:bodyPr/>
          <a:lstStyle/>
          <a:p>
            <a:r>
              <a:t>Title Text</a:t>
            </a:r>
          </a:p>
        </p:txBody>
      </p:sp>
      <p:sp>
        <p:nvSpPr>
          <p:cNvPr id="26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8478981" y="6221732"/>
            <a:ext cx="258620"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Rectangle 3"/>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80" name="Picture 4" descr="Picture 4"/>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281"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282" name="Picture 6" descr="Picture 6"/>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290" name="Title Text"/>
          <p:cNvSpPr txBox="1">
            <a:spLocks noGrp="1"/>
          </p:cNvSpPr>
          <p:nvPr>
            <p:ph type="title"/>
          </p:nvPr>
        </p:nvSpPr>
        <p:spPr>
          <a:xfrm>
            <a:off x="2434717" y="1379073"/>
            <a:ext cx="7331531" cy="2123205"/>
          </a:xfrm>
          <a:prstGeom prst="rect">
            <a:avLst/>
          </a:prstGeom>
        </p:spPr>
        <p:txBody>
          <a:bodyPr lIns="36882" tIns="36882" rIns="36882" bIns="36882" anchor="b"/>
          <a:lstStyle>
            <a:lvl1pPr algn="ctr" defTabSz="914771">
              <a:defRPr sz="5600">
                <a:solidFill>
                  <a:srgbClr val="000000"/>
                </a:solidFill>
              </a:defRPr>
            </a:lvl1pPr>
          </a:lstStyle>
          <a:p>
            <a:r>
              <a:t>Title Text</a:t>
            </a:r>
          </a:p>
        </p:txBody>
      </p:sp>
      <p:sp>
        <p:nvSpPr>
          <p:cNvPr id="291" name="Body Level One…"/>
          <p:cNvSpPr txBox="1">
            <a:spLocks noGrp="1"/>
          </p:cNvSpPr>
          <p:nvPr>
            <p:ph type="body" sz="quarter" idx="1"/>
          </p:nvPr>
        </p:nvSpPr>
        <p:spPr>
          <a:xfrm>
            <a:off x="2865983" y="3584156"/>
            <a:ext cx="6469000" cy="1472409"/>
          </a:xfrm>
          <a:prstGeom prst="rect">
            <a:avLst/>
          </a:prstGeom>
        </p:spPr>
        <p:txBody>
          <a:bodyPr lIns="36882" tIns="36882" rIns="36882" bIns="36882"/>
          <a:lstStyle>
            <a:lvl1pPr marL="0" indent="0" algn="ctr" defTabSz="914771">
              <a:spcBef>
                <a:spcPts val="900"/>
              </a:spcBef>
              <a:buSzTx/>
              <a:buFontTx/>
              <a:buNone/>
              <a:defRPr sz="2000">
                <a:solidFill>
                  <a:srgbClr val="000000"/>
                </a:solidFill>
              </a:defRPr>
            </a:lvl1pPr>
            <a:lvl2pPr marL="0" indent="0" algn="ctr" defTabSz="914771">
              <a:spcBef>
                <a:spcPts val="900"/>
              </a:spcBef>
              <a:buSzTx/>
              <a:buFontTx/>
              <a:buNone/>
              <a:defRPr sz="2000">
                <a:solidFill>
                  <a:srgbClr val="000000"/>
                </a:solidFill>
              </a:defRPr>
            </a:lvl2pPr>
            <a:lvl3pPr marL="0" indent="0" algn="ctr" defTabSz="914771">
              <a:spcBef>
                <a:spcPts val="900"/>
              </a:spcBef>
              <a:buSzTx/>
              <a:buFontTx/>
              <a:buNone/>
              <a:defRPr sz="2000">
                <a:solidFill>
                  <a:srgbClr val="000000"/>
                </a:solidFill>
              </a:defRPr>
            </a:lvl3pPr>
            <a:lvl4pPr marL="0" indent="0" algn="ctr" defTabSz="914771">
              <a:spcBef>
                <a:spcPts val="900"/>
              </a:spcBef>
              <a:buSzTx/>
              <a:buFontTx/>
              <a:buNone/>
              <a:defRPr sz="2000">
                <a:solidFill>
                  <a:srgbClr val="000000"/>
                </a:solidFill>
              </a:defRPr>
            </a:lvl4pPr>
            <a:lvl5pPr marL="0" indent="0" algn="ctr" defTabSz="914771">
              <a:spcBef>
                <a:spcPts val="900"/>
              </a:spcBef>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txBox="1">
            <a:spLocks noGrp="1"/>
          </p:cNvSpPr>
          <p:nvPr>
            <p:ph type="sldNum" sz="quarter" idx="2"/>
          </p:nvPr>
        </p:nvSpPr>
        <p:spPr>
          <a:xfrm>
            <a:off x="9617828" y="6089077"/>
            <a:ext cx="202330" cy="213467"/>
          </a:xfrm>
          <a:prstGeom prst="rect">
            <a:avLst/>
          </a:prstGeom>
        </p:spPr>
        <p:txBody>
          <a:bodyPr lIns="36882" tIns="36882" rIns="36882" bIns="36882"/>
          <a:lstStyle>
            <a:lvl1pPr defTabSz="903484">
              <a:defRPr sz="9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_v2">
    <p:spTree>
      <p:nvGrpSpPr>
        <p:cNvPr id="1" name=""/>
        <p:cNvGrpSpPr/>
        <p:nvPr/>
      </p:nvGrpSpPr>
      <p:grpSpPr>
        <a:xfrm>
          <a:off x="0" y="0"/>
          <a:ext cx="0" cy="0"/>
          <a:chOff x="0" y="0"/>
          <a:chExt cx="0" cy="0"/>
        </a:xfrm>
      </p:grpSpPr>
      <p:sp>
        <p:nvSpPr>
          <p:cNvPr id="40" name="Rectangle 10"/>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41" name="Title Text"/>
          <p:cNvSpPr txBox="1">
            <a:spLocks noGrp="1"/>
          </p:cNvSpPr>
          <p:nvPr>
            <p:ph type="title"/>
          </p:nvPr>
        </p:nvSpPr>
        <p:spPr>
          <a:xfrm>
            <a:off x="838200" y="2546899"/>
            <a:ext cx="6402050" cy="2387603"/>
          </a:xfrm>
          <a:prstGeom prst="rect">
            <a:avLst/>
          </a:prstGeom>
        </p:spPr>
        <p:txBody>
          <a:bodyPr anchor="b"/>
          <a:lstStyle>
            <a:lvl1pPr>
              <a:defRPr sz="6000">
                <a:solidFill>
                  <a:srgbClr val="FFFFFF"/>
                </a:solidFill>
              </a:defRPr>
            </a:lvl1pPr>
          </a:lstStyle>
          <a:p>
            <a:r>
              <a:t>Title Text</a:t>
            </a:r>
          </a:p>
        </p:txBody>
      </p:sp>
      <p:sp>
        <p:nvSpPr>
          <p:cNvPr id="42" name="Body Level One…"/>
          <p:cNvSpPr txBox="1">
            <a:spLocks noGrp="1"/>
          </p:cNvSpPr>
          <p:nvPr>
            <p:ph type="body" sz="quarter" idx="1"/>
          </p:nvPr>
        </p:nvSpPr>
        <p:spPr>
          <a:xfrm>
            <a:off x="838200" y="5026576"/>
            <a:ext cx="6402050" cy="866448"/>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3" name="Picture 7" descr="Picture 7"/>
          <p:cNvPicPr>
            <a:picLocks noChangeAspect="1"/>
          </p:cNvPicPr>
          <p:nvPr/>
        </p:nvPicPr>
        <p:blipFill>
          <a:blip r:embed="rId2"/>
          <a:srcRect b="13625"/>
          <a:stretch>
            <a:fillRect/>
          </a:stretch>
        </p:blipFill>
        <p:spPr>
          <a:xfrm flipH="1">
            <a:off x="7754910" y="2264292"/>
            <a:ext cx="4437092" cy="4593708"/>
          </a:xfrm>
          <a:prstGeom prst="rect">
            <a:avLst/>
          </a:prstGeom>
          <a:ln w="12700">
            <a:miter lim="400000"/>
          </a:ln>
        </p:spPr>
      </p:pic>
      <p:pic>
        <p:nvPicPr>
          <p:cNvPr id="44" name="Picture 8" descr="Picture 8"/>
          <p:cNvPicPr>
            <a:picLocks noChangeAspect="1"/>
          </p:cNvPicPr>
          <p:nvPr/>
        </p:nvPicPr>
        <p:blipFill>
          <a:blip r:embed="rId3"/>
          <a:stretch>
            <a:fillRect/>
          </a:stretch>
        </p:blipFill>
        <p:spPr>
          <a:xfrm>
            <a:off x="8364511" y="5476456"/>
            <a:ext cx="3362796" cy="556326"/>
          </a:xfrm>
          <a:prstGeom prst="rect">
            <a:avLst/>
          </a:prstGeom>
          <a:ln w="12700">
            <a:miter lim="400000"/>
          </a:ln>
        </p:spPr>
      </p:pic>
      <p:pic>
        <p:nvPicPr>
          <p:cNvPr id="45" name="Picture 11" descr="Picture 11"/>
          <p:cNvPicPr>
            <a:picLocks noChangeAspect="1"/>
          </p:cNvPicPr>
          <p:nvPr/>
        </p:nvPicPr>
        <p:blipFill>
          <a:blip r:embed="rId4"/>
          <a:stretch>
            <a:fillRect/>
          </a:stretch>
        </p:blipFill>
        <p:spPr>
          <a:xfrm>
            <a:off x="838200" y="595290"/>
            <a:ext cx="4801047" cy="1055483"/>
          </a:xfrm>
          <a:prstGeom prst="rect">
            <a:avLst/>
          </a:prstGeom>
          <a:ln w="12700">
            <a:miter lim="400000"/>
          </a:ln>
        </p:spPr>
      </p:pic>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3" name="Rectangle 5"/>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54" name="Picture 6" descr="Picture 6"/>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55" name="Rectangle 7"/>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56" name="Picture 9" descr="Picture 9"/>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Rectangle 7"/>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77" name="Picture 8" descr="Picture 8"/>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78" name="Rectangle 9"/>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79" name="Picture 10" descr="Picture 10"/>
          <p:cNvPicPr>
            <a:picLocks noChangeAspect="1"/>
          </p:cNvPicPr>
          <p:nvPr/>
        </p:nvPicPr>
        <p:blipFill>
          <a:blip r:embed="rId3"/>
          <a:srcRect t="1" b="56521"/>
          <a:stretch>
            <a:fillRect/>
          </a:stretch>
        </p:blipFill>
        <p:spPr>
          <a:xfrm flipH="1">
            <a:off x="8346557" y="4854002"/>
            <a:ext cx="3845444" cy="2004000"/>
          </a:xfrm>
          <a:prstGeom prst="rect">
            <a:avLst/>
          </a:prstGeom>
          <a:ln w="12700">
            <a:miter lim="400000"/>
          </a:ln>
        </p:spPr>
      </p:pic>
      <p:sp>
        <p:nvSpPr>
          <p:cNvPr id="80" name="Slide Number"/>
          <p:cNvSpPr txBox="1">
            <a:spLocks noGrp="1"/>
          </p:cNvSpPr>
          <p:nvPr>
            <p:ph type="sldNum" sz="quarter" idx="2"/>
          </p:nvPr>
        </p:nvSpPr>
        <p:spPr>
          <a:xfrm>
            <a:off x="11095181" y="6404294"/>
            <a:ext cx="258620"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ull scree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88"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pic>
        <p:nvPicPr>
          <p:cNvPr id="90" name="Picture 10" descr="Picture 10"/>
          <p:cNvPicPr>
            <a:picLocks noChangeAspect="1"/>
          </p:cNvPicPr>
          <p:nvPr/>
        </p:nvPicPr>
        <p:blipFill>
          <a:blip r:embed="rId2"/>
          <a:stretch>
            <a:fillRect/>
          </a:stretch>
        </p:blipFill>
        <p:spPr>
          <a:xfrm>
            <a:off x="838200" y="6032948"/>
            <a:ext cx="3095950" cy="680630"/>
          </a:xfrm>
          <a:prstGeom prst="rect">
            <a:avLst/>
          </a:prstGeom>
          <a:ln w="12700">
            <a:miter lim="400000"/>
          </a:ln>
        </p:spPr>
      </p:pic>
      <p:sp>
        <p:nvSpPr>
          <p:cNvPr id="91" name="Rectangle 11"/>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92" name="Rectangle 11"/>
          <p:cNvSpPr/>
          <p:nvPr/>
        </p:nvSpPr>
        <p:spPr>
          <a:xfrm>
            <a:off x="-2" y="6764866"/>
            <a:ext cx="12192005" cy="13652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sp>
        <p:nvSpPr>
          <p:cNvPr id="93" name="Slide Number"/>
          <p:cNvSpPr txBox="1">
            <a:spLocks noGrp="1"/>
          </p:cNvSpPr>
          <p:nvPr>
            <p:ph type="sldNum" sz="quarter" idx="2"/>
          </p:nvPr>
        </p:nvSpPr>
        <p:spPr>
          <a:xfrm>
            <a:off x="11095181" y="6404294"/>
            <a:ext cx="258620"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losing Slide">
    <p:spTree>
      <p:nvGrpSpPr>
        <p:cNvPr id="1" name=""/>
        <p:cNvGrpSpPr/>
        <p:nvPr/>
      </p:nvGrpSpPr>
      <p:grpSpPr>
        <a:xfrm>
          <a:off x="0" y="0"/>
          <a:ext cx="0" cy="0"/>
          <a:chOff x="0" y="0"/>
          <a:chExt cx="0" cy="0"/>
        </a:xfrm>
      </p:grpSpPr>
      <p:sp>
        <p:nvSpPr>
          <p:cNvPr id="100" name="Rectangle 6"/>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01" name="Picture 7" descr="Picture 7"/>
          <p:cNvPicPr>
            <a:picLocks noChangeAspect="1"/>
          </p:cNvPicPr>
          <p:nvPr/>
        </p:nvPicPr>
        <p:blipFill>
          <a:blip r:embed="rId2"/>
          <a:srcRect b="13623"/>
          <a:stretch>
            <a:fillRect/>
          </a:stretch>
        </p:blipFill>
        <p:spPr>
          <a:xfrm flipH="1">
            <a:off x="6533073" y="999331"/>
            <a:ext cx="5658928" cy="5858673"/>
          </a:xfrm>
          <a:prstGeom prst="rect">
            <a:avLst/>
          </a:prstGeom>
          <a:ln w="12700">
            <a:miter lim="400000"/>
          </a:ln>
        </p:spPr>
      </p:pic>
      <p:pic>
        <p:nvPicPr>
          <p:cNvPr id="102" name="Picture 9" descr="Picture 9"/>
          <p:cNvPicPr>
            <a:picLocks noChangeAspect="1"/>
          </p:cNvPicPr>
          <p:nvPr/>
        </p:nvPicPr>
        <p:blipFill>
          <a:blip r:embed="rId3"/>
          <a:stretch>
            <a:fillRect/>
          </a:stretch>
        </p:blipFill>
        <p:spPr>
          <a:xfrm>
            <a:off x="7235303" y="5108509"/>
            <a:ext cx="4288804" cy="709520"/>
          </a:xfrm>
          <a:prstGeom prst="rect">
            <a:avLst/>
          </a:prstGeom>
          <a:ln w="12700">
            <a:miter lim="400000"/>
          </a:ln>
        </p:spPr>
      </p:pic>
      <p:pic>
        <p:nvPicPr>
          <p:cNvPr id="103" name="Picture 11" descr="Picture 11"/>
          <p:cNvPicPr>
            <a:picLocks noChangeAspect="1"/>
          </p:cNvPicPr>
          <p:nvPr/>
        </p:nvPicPr>
        <p:blipFill>
          <a:blip r:embed="rId4"/>
          <a:stretch>
            <a:fillRect/>
          </a:stretch>
        </p:blipFill>
        <p:spPr>
          <a:xfrm>
            <a:off x="838200" y="591914"/>
            <a:ext cx="4801047" cy="1055486"/>
          </a:xfrm>
          <a:prstGeom prst="rect">
            <a:avLst/>
          </a:prstGeom>
          <a:ln w="12700">
            <a:miter lim="400000"/>
          </a:ln>
        </p:spPr>
      </p:pic>
      <p:grpSp>
        <p:nvGrpSpPr>
          <p:cNvPr id="106" name="Group 25"/>
          <p:cNvGrpSpPr/>
          <p:nvPr/>
        </p:nvGrpSpPr>
        <p:grpSpPr>
          <a:xfrm>
            <a:off x="838196" y="5052457"/>
            <a:ext cx="4628751" cy="787404"/>
            <a:chOff x="0" y="0"/>
            <a:chExt cx="4628750" cy="787402"/>
          </a:xfrm>
        </p:grpSpPr>
        <p:sp>
          <p:nvSpPr>
            <p:cNvPr id="104" name="TextBox 10"/>
            <p:cNvSpPr txBox="1"/>
            <p:nvPr/>
          </p:nvSpPr>
          <p:spPr>
            <a:xfrm>
              <a:off x="940149" y="101312"/>
              <a:ext cx="3688601" cy="586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r>
                <a:t>@Trial_Forge</a:t>
              </a:r>
            </a:p>
          </p:txBody>
        </p:sp>
        <p:pic>
          <p:nvPicPr>
            <p:cNvPr id="105" name="Picture 14" descr="Picture 14"/>
            <p:cNvPicPr>
              <a:picLocks noChangeAspect="1"/>
            </p:cNvPicPr>
            <p:nvPr/>
          </p:nvPicPr>
          <p:blipFill>
            <a:blip r:embed="rId5"/>
            <a:stretch>
              <a:fillRect/>
            </a:stretch>
          </p:blipFill>
          <p:spPr>
            <a:xfrm>
              <a:off x="-1" y="0"/>
              <a:ext cx="787404" cy="787403"/>
            </a:xfrm>
            <a:prstGeom prst="rect">
              <a:avLst/>
            </a:prstGeom>
            <a:ln w="12700" cap="flat">
              <a:noFill/>
              <a:miter lim="400000"/>
            </a:ln>
            <a:effectLst/>
          </p:spPr>
        </p:pic>
      </p:grpSp>
      <p:grpSp>
        <p:nvGrpSpPr>
          <p:cNvPr id="109" name="Group 23"/>
          <p:cNvGrpSpPr/>
          <p:nvPr/>
        </p:nvGrpSpPr>
        <p:grpSpPr>
          <a:xfrm>
            <a:off x="838197" y="2567863"/>
            <a:ext cx="4626160" cy="787405"/>
            <a:chOff x="-1" y="0"/>
            <a:chExt cx="4626158" cy="787403"/>
          </a:xfrm>
        </p:grpSpPr>
        <p:sp>
          <p:nvSpPr>
            <p:cNvPr id="107" name="TextBox 1"/>
            <p:cNvSpPr txBox="1"/>
            <p:nvPr/>
          </p:nvSpPr>
          <p:spPr>
            <a:xfrm>
              <a:off x="937557" y="101312"/>
              <a:ext cx="3688601" cy="586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r>
                <a:t>www.trialforge.org</a:t>
              </a:r>
            </a:p>
          </p:txBody>
        </p:sp>
        <p:pic>
          <p:nvPicPr>
            <p:cNvPr id="108" name="Picture 16" descr="Picture 16"/>
            <p:cNvPicPr>
              <a:picLocks noChangeAspect="1"/>
            </p:cNvPicPr>
            <p:nvPr/>
          </p:nvPicPr>
          <p:blipFill>
            <a:blip r:embed="rId6"/>
            <a:stretch>
              <a:fillRect/>
            </a:stretch>
          </p:blipFill>
          <p:spPr>
            <a:xfrm>
              <a:off x="-2" y="0"/>
              <a:ext cx="787405" cy="787404"/>
            </a:xfrm>
            <a:prstGeom prst="rect">
              <a:avLst/>
            </a:prstGeom>
            <a:ln w="12700" cap="flat">
              <a:noFill/>
              <a:miter lim="400000"/>
            </a:ln>
            <a:effectLst/>
          </p:spPr>
        </p:pic>
      </p:grpSp>
      <p:grpSp>
        <p:nvGrpSpPr>
          <p:cNvPr id="112" name="Group 22"/>
          <p:cNvGrpSpPr/>
          <p:nvPr/>
        </p:nvGrpSpPr>
        <p:grpSpPr>
          <a:xfrm>
            <a:off x="838197" y="3810160"/>
            <a:ext cx="4626160" cy="787404"/>
            <a:chOff x="-1" y="0"/>
            <a:chExt cx="4626158" cy="787402"/>
          </a:xfrm>
        </p:grpSpPr>
        <p:sp>
          <p:nvSpPr>
            <p:cNvPr id="110" name="TextBox 8"/>
            <p:cNvSpPr txBox="1"/>
            <p:nvPr/>
          </p:nvSpPr>
          <p:spPr>
            <a:xfrm>
              <a:off x="937557" y="101312"/>
              <a:ext cx="3688601" cy="5867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r>
                <a:t>info@trialforge.org</a:t>
              </a:r>
            </a:p>
          </p:txBody>
        </p:sp>
        <p:pic>
          <p:nvPicPr>
            <p:cNvPr id="111" name="Picture 17" descr="Picture 17"/>
            <p:cNvPicPr>
              <a:picLocks noChangeAspect="1"/>
            </p:cNvPicPr>
            <p:nvPr/>
          </p:nvPicPr>
          <p:blipFill>
            <a:blip r:embed="rId7"/>
            <a:stretch>
              <a:fillRect/>
            </a:stretch>
          </p:blipFill>
          <p:spPr>
            <a:xfrm>
              <a:off x="-2" y="0"/>
              <a:ext cx="787405" cy="787403"/>
            </a:xfrm>
            <a:prstGeom prst="rect">
              <a:avLst/>
            </a:prstGeom>
            <a:ln w="12700" cap="flat">
              <a:noFill/>
              <a:miter lim="400000"/>
            </a:ln>
            <a:effectLst/>
          </p:spPr>
        </p:pic>
      </p:gr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20" name="Rectangle 3"/>
          <p:cNvSpPr/>
          <p:nvPr/>
        </p:nvSpPr>
        <p:spPr>
          <a:xfrm>
            <a:off x="0" y="5879803"/>
            <a:ext cx="12192000" cy="978199"/>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21" name="Picture 4" descr="Picture 4"/>
          <p:cNvPicPr>
            <a:picLocks noChangeAspect="1"/>
          </p:cNvPicPr>
          <p:nvPr/>
        </p:nvPicPr>
        <p:blipFill>
          <a:blip r:embed="rId2"/>
          <a:stretch>
            <a:fillRect/>
          </a:stretch>
        </p:blipFill>
        <p:spPr>
          <a:xfrm>
            <a:off x="838200" y="6032948"/>
            <a:ext cx="3095950" cy="680631"/>
          </a:xfrm>
          <a:prstGeom prst="rect">
            <a:avLst/>
          </a:prstGeom>
          <a:ln w="12700">
            <a:miter lim="400000"/>
          </a:ln>
        </p:spPr>
      </p:pic>
      <p:sp>
        <p:nvSpPr>
          <p:cNvPr id="122"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123" name="Picture 6" descr="Picture 6"/>
          <p:cNvPicPr>
            <a:picLocks noChangeAspect="1"/>
          </p:cNvPicPr>
          <p:nvPr/>
        </p:nvPicPr>
        <p:blipFill>
          <a:blip r:embed="rId3"/>
          <a:srcRect t="1" b="56521"/>
          <a:stretch>
            <a:fillRect/>
          </a:stretch>
        </p:blipFill>
        <p:spPr>
          <a:xfrm flipH="1">
            <a:off x="8346557" y="4854002"/>
            <a:ext cx="3845445" cy="2004001"/>
          </a:xfrm>
          <a:prstGeom prst="rect">
            <a:avLst/>
          </a:prstGeom>
          <a:ln w="12700">
            <a:miter lim="400000"/>
          </a:ln>
        </p:spPr>
      </p:pic>
      <p:sp>
        <p:nvSpPr>
          <p:cNvPr id="124" name="Title Text"/>
          <p:cNvSpPr txBox="1">
            <a:spLocks noGrp="1"/>
          </p:cNvSpPr>
          <p:nvPr>
            <p:ph type="title"/>
          </p:nvPr>
        </p:nvSpPr>
        <p:spPr>
          <a:prstGeom prst="rect">
            <a:avLst/>
          </a:prstGeom>
        </p:spPr>
        <p:txBody>
          <a:bodyPr/>
          <a:lstStyle/>
          <a:p>
            <a:r>
              <a:t>Title Text</a:t>
            </a:r>
          </a:p>
        </p:txBody>
      </p:sp>
      <p:sp>
        <p:nvSpPr>
          <p:cNvPr id="1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8478981" y="6221732"/>
            <a:ext cx="258620" cy="269237"/>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
          <p:cNvSpPr/>
          <p:nvPr/>
        </p:nvSpPr>
        <p:spPr>
          <a:xfrm>
            <a:off x="0" y="5879803"/>
            <a:ext cx="12192000" cy="978198"/>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3" name="Picture 4" descr="Picture 4"/>
          <p:cNvPicPr>
            <a:picLocks noChangeAspect="1"/>
          </p:cNvPicPr>
          <p:nvPr/>
        </p:nvPicPr>
        <p:blipFill>
          <a:blip r:embed="rId24"/>
          <a:stretch>
            <a:fillRect/>
          </a:stretch>
        </p:blipFill>
        <p:spPr>
          <a:xfrm>
            <a:off x="838200" y="6032948"/>
            <a:ext cx="3095950" cy="680630"/>
          </a:xfrm>
          <a:prstGeom prst="rect">
            <a:avLst/>
          </a:prstGeom>
          <a:ln w="12700">
            <a:miter lim="400000"/>
          </a:ln>
        </p:spPr>
      </p:pic>
      <p:sp>
        <p:nvSpPr>
          <p:cNvPr id="4"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endParaRPr/>
          </a:p>
        </p:txBody>
      </p:sp>
      <p:pic>
        <p:nvPicPr>
          <p:cNvPr id="5" name="Picture 6" descr="Picture 6"/>
          <p:cNvPicPr>
            <a:picLocks noChangeAspect="1"/>
          </p:cNvPicPr>
          <p:nvPr/>
        </p:nvPicPr>
        <p:blipFill>
          <a:blip r:embed="rId25"/>
          <a:srcRect t="1" b="56521"/>
          <a:stretch>
            <a:fillRect/>
          </a:stretch>
        </p:blipFill>
        <p:spPr>
          <a:xfrm flipH="1">
            <a:off x="8346557" y="4854002"/>
            <a:ext cx="3845444" cy="2004000"/>
          </a:xfrm>
          <a:prstGeom prst="rect">
            <a:avLst/>
          </a:prstGeom>
          <a:ln w="12700">
            <a:miter lim="400000"/>
          </a:ln>
        </p:spPr>
      </p:pic>
      <p:sp>
        <p:nvSpPr>
          <p:cNvPr id="6"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7" name="Body Level One…"/>
          <p:cNvSpPr txBox="1">
            <a:spLocks noGrp="1"/>
          </p:cNvSpPr>
          <p:nvPr>
            <p:ph type="body" idx="1"/>
          </p:nvPr>
        </p:nvSpPr>
        <p:spPr>
          <a:xfrm>
            <a:off x="838200" y="1825625"/>
            <a:ext cx="10515600" cy="3735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478981" y="6221732"/>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734586"/>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73458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ialsjournal.biomedcentral.com/articles/10.1186/s13063-021-05276-8/figures/2"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sv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mailto:heidi.gardner1@abdn.ac.uk" TargetMode="External"/><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mailto:sherratt@liverpool.ac.uk" TargetMode="External"/><Relationship Id="rId4" Type="http://schemas.openxmlformats.org/officeDocument/2006/relationships/hyperlink" Target="mailto:c.e.biggs@sheffield.ac.u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google.com/url?sa=i&amp;url=https%3A%2F%2Fwww.vectorstock.com%2Froyalty-free-vector%2F6-people-icon-group-persons-simplified-human-vector-27227077&amp;psig=AOvVaw0TPkZ8sqkn1kUZs2JuPSw-&amp;ust=1633113061021000&amp;source=images&amp;cd=vfe&amp;ved=0CAkQjRxqFwoTCMDH87Kqp_MCFQAAAAAdAAAAABA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ialsjournal.biomedcentral.com/articles/10.1186/s13063-021-05276-8/figures/2"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WATs 101: why they are important, what we’ve learnt, which are priorities and how to make them easier"/>
          <p:cNvSpPr txBox="1">
            <a:spLocks noGrp="1"/>
          </p:cNvSpPr>
          <p:nvPr>
            <p:ph type="title"/>
          </p:nvPr>
        </p:nvSpPr>
        <p:spPr>
          <a:xfrm>
            <a:off x="732924" y="898362"/>
            <a:ext cx="10312022" cy="2387604"/>
          </a:xfrm>
          <a:prstGeom prst="rect">
            <a:avLst/>
          </a:prstGeom>
        </p:spPr>
        <p:txBody>
          <a:bodyPr anchor="t">
            <a:normAutofit/>
          </a:bodyPr>
          <a:lstStyle/>
          <a:p>
            <a:pPr defTabSz="433425">
              <a:defRPr sz="3950">
                <a:latin typeface="Open Sans"/>
                <a:ea typeface="Open Sans"/>
                <a:cs typeface="Open Sans"/>
                <a:sym typeface="Open Sans"/>
              </a:defRPr>
            </a:pPr>
            <a:r>
              <a:rPr lang="en-GB" sz="5000" dirty="0"/>
              <a:t>INCLUDE Socioeconomic Disadvantage Framework</a:t>
            </a:r>
          </a:p>
        </p:txBody>
      </p:sp>
      <p:sp>
        <p:nvSpPr>
          <p:cNvPr id="4" name="Shaun Treweek…">
            <a:extLst>
              <a:ext uri="{FF2B5EF4-FFF2-40B4-BE49-F238E27FC236}">
                <a16:creationId xmlns:a16="http://schemas.microsoft.com/office/drawing/2014/main" id="{6A2D953F-24D8-7C47-A33B-03C2F5F210DE}"/>
              </a:ext>
            </a:extLst>
          </p:cNvPr>
          <p:cNvSpPr txBox="1"/>
          <p:nvPr/>
        </p:nvSpPr>
        <p:spPr>
          <a:xfrm>
            <a:off x="732924" y="3092837"/>
            <a:ext cx="7458128" cy="133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t">
            <a:spAutoFit/>
          </a:bodyPr>
          <a:lstStyle/>
          <a:p>
            <a:pPr defTabSz="548640">
              <a:lnSpc>
                <a:spcPct val="90000"/>
              </a:lnSpc>
              <a:defRPr sz="3500">
                <a:solidFill>
                  <a:srgbClr val="FFFFFF"/>
                </a:solidFill>
                <a:latin typeface="Open Sans"/>
                <a:ea typeface="Open Sans"/>
                <a:cs typeface="Open Sans"/>
                <a:sym typeface="Open Sans"/>
              </a:defRPr>
            </a:pPr>
            <a:r>
              <a:rPr lang="en-GB" sz="3000" dirty="0"/>
              <a:t>Dr Heidi Gardner, University of Aberdeen</a:t>
            </a:r>
          </a:p>
          <a:p>
            <a:pPr defTabSz="548640">
              <a:lnSpc>
                <a:spcPct val="90000"/>
              </a:lnSpc>
              <a:defRPr sz="3500">
                <a:solidFill>
                  <a:srgbClr val="FFFFFF"/>
                </a:solidFill>
                <a:latin typeface="Open Sans"/>
                <a:ea typeface="Open Sans"/>
                <a:cs typeface="Open Sans"/>
                <a:sym typeface="Open Sans"/>
              </a:defRPr>
            </a:pPr>
            <a:r>
              <a:rPr lang="en-GB" sz="3000" dirty="0"/>
              <a:t>Katie Biggs, University of Sheffield</a:t>
            </a:r>
          </a:p>
          <a:p>
            <a:pPr defTabSz="548640">
              <a:lnSpc>
                <a:spcPct val="90000"/>
              </a:lnSpc>
              <a:defRPr sz="3500">
                <a:solidFill>
                  <a:srgbClr val="FFFFFF"/>
                </a:solidFill>
                <a:latin typeface="Open Sans"/>
                <a:ea typeface="Open Sans"/>
                <a:cs typeface="Open Sans"/>
                <a:sym typeface="Open Sans"/>
              </a:defRPr>
            </a:pPr>
            <a:r>
              <a:rPr lang="en-GB" sz="3000" dirty="0"/>
              <a:t>Dr Fran Sherratt, University of Liverpool</a:t>
            </a:r>
            <a:endParaRPr sz="3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 Building on what’s come before</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646238"/>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defTabSz="757214">
              <a:lnSpc>
                <a:spcPct val="110000"/>
              </a:lnSpc>
              <a:spcBef>
                <a:spcPts val="800"/>
              </a:spcBef>
              <a:buSzPct val="100000"/>
              <a:defRPr sz="2275">
                <a:solidFill>
                  <a:srgbClr val="734586"/>
                </a:solidFill>
                <a:latin typeface="Open Sans"/>
                <a:ea typeface="Open Sans"/>
                <a:cs typeface="Open Sans"/>
                <a:sym typeface="Open Sans"/>
              </a:defRPr>
            </a:pPr>
            <a:r>
              <a:rPr lang="en-GB" sz="2400" dirty="0"/>
              <a:t>INCLUDE Ethnicity Framework</a:t>
            </a:r>
          </a:p>
          <a:p>
            <a:pPr marL="342900" lvl="1"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4 Key questions, and a set of worksheets to support them</a:t>
            </a:r>
          </a:p>
          <a:p>
            <a:pPr marL="342900" lvl="1"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Launched in October 2020</a:t>
            </a:r>
          </a:p>
        </p:txBody>
      </p:sp>
      <p:pic>
        <p:nvPicPr>
          <p:cNvPr id="2050" name="Picture 2" descr="figure 2">
            <a:hlinkClick r:id="rId2"/>
            <a:extLst>
              <a:ext uri="{FF2B5EF4-FFF2-40B4-BE49-F238E27FC236}">
                <a16:creationId xmlns:a16="http://schemas.microsoft.com/office/drawing/2014/main" id="{6AA744B2-C835-649B-59DF-D6842D062C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20"/>
          <a:stretch/>
        </p:blipFill>
        <p:spPr bwMode="auto">
          <a:xfrm>
            <a:off x="1152523" y="3429000"/>
            <a:ext cx="9886949" cy="2242004"/>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a:extLst>
              <a:ext uri="{FF2B5EF4-FFF2-40B4-BE49-F238E27FC236}">
                <a16:creationId xmlns:a16="http://schemas.microsoft.com/office/drawing/2014/main" id="{47AAF5EB-2FFC-5270-E50A-6E9D146DBF36}"/>
              </a:ext>
            </a:extLst>
          </p:cNvPr>
          <p:cNvSpPr/>
          <p:nvPr/>
        </p:nvSpPr>
        <p:spPr>
          <a:xfrm>
            <a:off x="956732" y="3700954"/>
            <a:ext cx="1651001" cy="1651001"/>
          </a:xfrm>
          <a:prstGeom prst="mathMultiply">
            <a:avLst/>
          </a:prstGeom>
          <a:solidFill>
            <a:srgbClr val="DE6A2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Multiply 2">
            <a:extLst>
              <a:ext uri="{FF2B5EF4-FFF2-40B4-BE49-F238E27FC236}">
                <a16:creationId xmlns:a16="http://schemas.microsoft.com/office/drawing/2014/main" id="{1A8C5536-0352-A4EE-FF7B-C8CACB07CDCB}"/>
              </a:ext>
            </a:extLst>
          </p:cNvPr>
          <p:cNvSpPr/>
          <p:nvPr/>
        </p:nvSpPr>
        <p:spPr>
          <a:xfrm>
            <a:off x="8238065" y="3700953"/>
            <a:ext cx="1651001" cy="1651001"/>
          </a:xfrm>
          <a:prstGeom prst="mathMultiply">
            <a:avLst/>
          </a:prstGeom>
          <a:solidFill>
            <a:srgbClr val="DE6A28"/>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821305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WATs 101: why they are important, what we’ve learnt, which are priorities and how to make them easier"/>
          <p:cNvSpPr txBox="1">
            <a:spLocks noGrp="1"/>
          </p:cNvSpPr>
          <p:nvPr>
            <p:ph type="title"/>
          </p:nvPr>
        </p:nvSpPr>
        <p:spPr>
          <a:xfrm>
            <a:off x="732925" y="898362"/>
            <a:ext cx="8627644" cy="2387604"/>
          </a:xfrm>
          <a:prstGeom prst="rect">
            <a:avLst/>
          </a:prstGeom>
        </p:spPr>
        <p:txBody>
          <a:bodyPr anchor="t">
            <a:normAutofit/>
          </a:bodyPr>
          <a:lstStyle/>
          <a:p>
            <a:pPr defTabSz="433425">
              <a:defRPr sz="3950">
                <a:latin typeface="Open Sans"/>
                <a:ea typeface="Open Sans"/>
                <a:cs typeface="Open Sans"/>
                <a:sym typeface="Open Sans"/>
              </a:defRPr>
            </a:pPr>
            <a:r>
              <a:rPr lang="en-GB" sz="5000" dirty="0"/>
              <a:t>Barriers and strategies to make research more inclusive</a:t>
            </a:r>
          </a:p>
        </p:txBody>
      </p:sp>
    </p:spTree>
    <p:extLst>
      <p:ext uri="{BB962C8B-B14F-4D97-AF65-F5344CB8AC3E}">
        <p14:creationId xmlns:p14="http://schemas.microsoft.com/office/powerpoint/2010/main" val="1169836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Postit Notes with solid fill">
            <a:extLst>
              <a:ext uri="{FF2B5EF4-FFF2-40B4-BE49-F238E27FC236}">
                <a16:creationId xmlns:a16="http://schemas.microsoft.com/office/drawing/2014/main" id="{6549FF0E-9EB6-23CA-33BE-2E2E2E95AD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3273" y="1059024"/>
            <a:ext cx="1835021" cy="1835021"/>
          </a:xfrm>
          <a:prstGeom prst="rect">
            <a:avLst/>
          </a:prstGeom>
        </p:spPr>
      </p:pic>
      <p:pic>
        <p:nvPicPr>
          <p:cNvPr id="10" name="Graphic 9" descr="Online meeting with solid fill">
            <a:extLst>
              <a:ext uri="{FF2B5EF4-FFF2-40B4-BE49-F238E27FC236}">
                <a16:creationId xmlns:a16="http://schemas.microsoft.com/office/drawing/2014/main" id="{FCE0A5EE-C3C8-2E16-6E42-6AFA4E903C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1629" y="1059024"/>
            <a:ext cx="1908111" cy="1908111"/>
          </a:xfrm>
          <a:prstGeom prst="rect">
            <a:avLst/>
          </a:prstGeom>
        </p:spPr>
      </p:pic>
      <p:sp>
        <p:nvSpPr>
          <p:cNvPr id="16" name="TextBox 15">
            <a:extLst>
              <a:ext uri="{FF2B5EF4-FFF2-40B4-BE49-F238E27FC236}">
                <a16:creationId xmlns:a16="http://schemas.microsoft.com/office/drawing/2014/main" id="{2748DF5E-0DEB-7FE0-52B9-3F6F68E13CE5}"/>
              </a:ext>
            </a:extLst>
          </p:cNvPr>
          <p:cNvSpPr txBox="1"/>
          <p:nvPr/>
        </p:nvSpPr>
        <p:spPr>
          <a:xfrm>
            <a:off x="1030876" y="2747089"/>
            <a:ext cx="164218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800" dirty="0">
                <a:solidFill>
                  <a:srgbClr val="734586"/>
                </a:solidFill>
                <a:latin typeface="Open Sans" panose="020B0606030504020204" pitchFamily="34" charset="0"/>
                <a:ea typeface="Open Sans" panose="020B0606030504020204" pitchFamily="34" charset="0"/>
                <a:cs typeface="Open Sans" panose="020B0606030504020204" pitchFamily="34" charset="0"/>
              </a:rPr>
              <a:t>10 Public</a:t>
            </a:r>
          </a:p>
          <a:p>
            <a:pPr algn="ctr"/>
            <a:r>
              <a:rPr lang="en-GB" sz="1800" dirty="0">
                <a:solidFill>
                  <a:srgbClr val="734586"/>
                </a:solidFill>
                <a:latin typeface="Open Sans" panose="020B0606030504020204" pitchFamily="34" charset="0"/>
                <a:ea typeface="Open Sans" panose="020B0606030504020204" pitchFamily="34" charset="0"/>
                <a:cs typeface="Open Sans" panose="020B0606030504020204" pitchFamily="34" charset="0"/>
              </a:rPr>
              <a:t>Contributors</a:t>
            </a:r>
            <a:endParaRPr lang="en-GB" dirty="0"/>
          </a:p>
        </p:txBody>
      </p:sp>
      <p:pic>
        <p:nvPicPr>
          <p:cNvPr id="18" name="Graphic 17" descr="Megaphone with solid fill">
            <a:extLst>
              <a:ext uri="{FF2B5EF4-FFF2-40B4-BE49-F238E27FC236}">
                <a16:creationId xmlns:a16="http://schemas.microsoft.com/office/drawing/2014/main" id="{E82806C8-4EE9-8DED-0CF6-523D63293E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661" y="1028699"/>
            <a:ext cx="1172160" cy="1172160"/>
          </a:xfrm>
          <a:prstGeom prst="rect">
            <a:avLst/>
          </a:prstGeom>
        </p:spPr>
      </p:pic>
      <p:pic>
        <p:nvPicPr>
          <p:cNvPr id="20" name="Graphic 19" descr="User with solid fill">
            <a:extLst>
              <a:ext uri="{FF2B5EF4-FFF2-40B4-BE49-F238E27FC236}">
                <a16:creationId xmlns:a16="http://schemas.microsoft.com/office/drawing/2014/main" id="{47E9F6E5-145E-7B13-FF5D-421204A917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180" y="1184817"/>
            <a:ext cx="1640127" cy="1640127"/>
          </a:xfrm>
          <a:prstGeom prst="rect">
            <a:avLst/>
          </a:prstGeom>
        </p:spPr>
      </p:pic>
      <p:pic>
        <p:nvPicPr>
          <p:cNvPr id="22" name="Graphic 21" descr="Badge with solid fill">
            <a:extLst>
              <a:ext uri="{FF2B5EF4-FFF2-40B4-BE49-F238E27FC236}">
                <a16:creationId xmlns:a16="http://schemas.microsoft.com/office/drawing/2014/main" id="{DA0A43D0-6D09-9F93-3608-1582DDF285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00419" y="1106844"/>
            <a:ext cx="1640126" cy="1640126"/>
          </a:xfrm>
          <a:prstGeom prst="rect">
            <a:avLst/>
          </a:prstGeom>
        </p:spPr>
      </p:pic>
      <p:sp>
        <p:nvSpPr>
          <p:cNvPr id="25" name="TextBox 24">
            <a:extLst>
              <a:ext uri="{FF2B5EF4-FFF2-40B4-BE49-F238E27FC236}">
                <a16:creationId xmlns:a16="http://schemas.microsoft.com/office/drawing/2014/main" id="{8AAD2529-A060-F65B-84EB-AA5ED8CD8732}"/>
              </a:ext>
            </a:extLst>
          </p:cNvPr>
          <p:cNvSpPr txBox="1"/>
          <p:nvPr/>
        </p:nvSpPr>
        <p:spPr>
          <a:xfrm>
            <a:off x="3387340" y="2747276"/>
            <a:ext cx="2303951"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rgbClr val="734586"/>
                </a:solidFill>
                <a:latin typeface="Open Sans" panose="020B0606030504020204" pitchFamily="34" charset="0"/>
                <a:ea typeface="Open Sans" panose="020B0606030504020204" pitchFamily="34" charset="0"/>
                <a:cs typeface="Open Sans" panose="020B0606030504020204" pitchFamily="34" charset="0"/>
              </a:rPr>
              <a:t>P</a:t>
            </a:r>
            <a:r>
              <a:rPr lang="en-GB" dirty="0" err="1">
                <a:solidFill>
                  <a:srgbClr val="734586"/>
                </a:solidFill>
                <a:latin typeface="Open Sans" panose="020B0606030504020204" pitchFamily="34" charset="0"/>
                <a:ea typeface="Open Sans" panose="020B0606030504020204" pitchFamily="34" charset="0"/>
                <a:cs typeface="Open Sans" panose="020B0606030504020204" pitchFamily="34" charset="0"/>
              </a:rPr>
              <a:t>rojects</a:t>
            </a:r>
            <a:r>
              <a:rPr lang="en-GB" dirty="0">
                <a:solidFill>
                  <a:srgbClr val="734586"/>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Tx/>
              <a:buChar char="-"/>
            </a:pPr>
            <a:r>
              <a:rPr lang="en-GB" dirty="0">
                <a:solidFill>
                  <a:srgbClr val="734586"/>
                </a:solidFill>
                <a:latin typeface="Open Sans" panose="020B0606030504020204" pitchFamily="34" charset="0"/>
                <a:ea typeface="Open Sans" panose="020B0606030504020204" pitchFamily="34" charset="0"/>
                <a:cs typeface="Open Sans" panose="020B0606030504020204" pitchFamily="34" charset="0"/>
              </a:rPr>
              <a:t>INCLUDE</a:t>
            </a:r>
          </a:p>
          <a:p>
            <a:pPr marL="285750" indent="-285750">
              <a:buFontTx/>
              <a:buChar char="-"/>
            </a:pPr>
            <a:r>
              <a:rPr lang="en-GB" dirty="0">
                <a:solidFill>
                  <a:srgbClr val="734586"/>
                </a:solidFill>
                <a:latin typeface="Open Sans" panose="020B0606030504020204" pitchFamily="34" charset="0"/>
                <a:ea typeface="Open Sans" panose="020B0606030504020204" pitchFamily="34" charset="0"/>
                <a:cs typeface="Open Sans" panose="020B0606030504020204" pitchFamily="34" charset="0"/>
              </a:rPr>
              <a:t>CO-ACT Study</a:t>
            </a:r>
          </a:p>
          <a:p>
            <a:pPr algn="ctr"/>
            <a:endParaRPr lang="en-GB"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dirty="0"/>
          </a:p>
        </p:txBody>
      </p:sp>
      <p:sp>
        <p:nvSpPr>
          <p:cNvPr id="26" name="TextBox 25">
            <a:extLst>
              <a:ext uri="{FF2B5EF4-FFF2-40B4-BE49-F238E27FC236}">
                <a16:creationId xmlns:a16="http://schemas.microsoft.com/office/drawing/2014/main" id="{DE63B34C-1A14-C2E7-6272-6E7C5741E928}"/>
              </a:ext>
            </a:extLst>
          </p:cNvPr>
          <p:cNvSpPr txBox="1"/>
          <p:nvPr/>
        </p:nvSpPr>
        <p:spPr>
          <a:xfrm>
            <a:off x="6195737" y="2747276"/>
            <a:ext cx="2079893"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rgbClr val="734586"/>
                </a:solidFill>
                <a:latin typeface="Open Sans" panose="020B0606030504020204" pitchFamily="34" charset="0"/>
                <a:ea typeface="Open Sans" panose="020B0606030504020204" pitchFamily="34" charset="0"/>
                <a:cs typeface="Open Sans" panose="020B0606030504020204" pitchFamily="34" charset="0"/>
              </a:rPr>
              <a:t>4 Online Meetings</a:t>
            </a:r>
            <a:endParaRPr lang="en-GB"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dirty="0"/>
          </a:p>
        </p:txBody>
      </p:sp>
      <p:sp>
        <p:nvSpPr>
          <p:cNvPr id="27" name="TextBox 26">
            <a:extLst>
              <a:ext uri="{FF2B5EF4-FFF2-40B4-BE49-F238E27FC236}">
                <a16:creationId xmlns:a16="http://schemas.microsoft.com/office/drawing/2014/main" id="{B6E9E50D-7319-A35F-8966-82DBD745B090}"/>
              </a:ext>
            </a:extLst>
          </p:cNvPr>
          <p:cNvSpPr txBox="1"/>
          <p:nvPr/>
        </p:nvSpPr>
        <p:spPr>
          <a:xfrm>
            <a:off x="8860836" y="2747276"/>
            <a:ext cx="207989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rgbClr val="734586"/>
                </a:solidFill>
                <a:latin typeface="Open Sans" panose="020B0606030504020204" pitchFamily="34" charset="0"/>
                <a:ea typeface="Open Sans" panose="020B0606030504020204" pitchFamily="34" charset="0"/>
                <a:cs typeface="Open Sans" panose="020B0606030504020204" pitchFamily="34" charset="0"/>
              </a:rPr>
              <a:t>3 Notetakers</a:t>
            </a:r>
            <a:endParaRPr lang="en-GB"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dirty="0"/>
          </a:p>
        </p:txBody>
      </p:sp>
      <p:sp>
        <p:nvSpPr>
          <p:cNvPr id="28" name="TextBox 27">
            <a:extLst>
              <a:ext uri="{FF2B5EF4-FFF2-40B4-BE49-F238E27FC236}">
                <a16:creationId xmlns:a16="http://schemas.microsoft.com/office/drawing/2014/main" id="{7036867D-E91D-3625-1055-81F446A2EDBA}"/>
              </a:ext>
            </a:extLst>
          </p:cNvPr>
          <p:cNvSpPr txBox="1"/>
          <p:nvPr/>
        </p:nvSpPr>
        <p:spPr>
          <a:xfrm>
            <a:off x="4166244" y="4344741"/>
            <a:ext cx="4363361"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500" dirty="0">
                <a:solidFill>
                  <a:srgbClr val="734586"/>
                </a:solidFill>
                <a:latin typeface="Open Sans" panose="020B0606030504020204" pitchFamily="34" charset="0"/>
                <a:ea typeface="Open Sans" panose="020B0606030504020204" pitchFamily="34" charset="0"/>
                <a:cs typeface="Open Sans" panose="020B0606030504020204" pitchFamily="34" charset="0"/>
              </a:rPr>
              <a:t>Key Barriers and Strategies</a:t>
            </a:r>
            <a:endParaRPr lang="en-GB" sz="2500" dirty="0"/>
          </a:p>
        </p:txBody>
      </p:sp>
      <p:pic>
        <p:nvPicPr>
          <p:cNvPr id="30" name="Graphic 29" descr="Lightbulb with solid fill">
            <a:extLst>
              <a:ext uri="{FF2B5EF4-FFF2-40B4-BE49-F238E27FC236}">
                <a16:creationId xmlns:a16="http://schemas.microsoft.com/office/drawing/2014/main" id="{51505A03-61ED-6BF0-2845-D2BB4C7410B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82947" y="4031200"/>
            <a:ext cx="1060579" cy="1060579"/>
          </a:xfrm>
          <a:prstGeom prst="rect">
            <a:avLst/>
          </a:prstGeom>
        </p:spPr>
      </p:pic>
    </p:spTree>
    <p:extLst>
      <p:ext uri="{BB962C8B-B14F-4D97-AF65-F5344CB8AC3E}">
        <p14:creationId xmlns:p14="http://schemas.microsoft.com/office/powerpoint/2010/main" val="33256485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Key points before we get started…</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646238"/>
            <a:ext cx="10515599"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Socioeconomic disadvantage complex, multidimensional, and dynamic</a:t>
            </a:r>
          </a:p>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Stigma but it’s an attribute – valuable perspective</a:t>
            </a:r>
          </a:p>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Don’t categorise individuals but focus on making resources and processes simpler and show people they are valued</a:t>
            </a:r>
          </a:p>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Diversify patient and public involvement and integrate throughout research lifecycle!</a:t>
            </a:r>
          </a:p>
        </p:txBody>
      </p:sp>
    </p:spTree>
    <p:extLst>
      <p:ext uri="{BB962C8B-B14F-4D97-AF65-F5344CB8AC3E}">
        <p14:creationId xmlns:p14="http://schemas.microsoft.com/office/powerpoint/2010/main" val="5915066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normAutofit fontScale="90000"/>
          </a:bodyPr>
          <a:lstStyle>
            <a:lvl1pPr defTabSz="850391">
              <a:defRPr sz="4092">
                <a:latin typeface="Open Sans"/>
                <a:ea typeface="Open Sans"/>
                <a:cs typeface="Open Sans"/>
                <a:sym typeface="Open Sans"/>
              </a:defRPr>
            </a:lvl1pPr>
          </a:lstStyle>
          <a:p>
            <a:r>
              <a:rPr lang="en-GB" dirty="0"/>
              <a:t>Pockets: Barriers and Strategies linked with income and economic resource availability</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748758"/>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r>
              <a:rPr lang="en-US"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Taking part can leave people out of pocket!</a:t>
            </a:r>
          </a:p>
          <a:p>
            <a:endPar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Car with solid fill">
            <a:extLst>
              <a:ext uri="{FF2B5EF4-FFF2-40B4-BE49-F238E27FC236}">
                <a16:creationId xmlns:a16="http://schemas.microsoft.com/office/drawing/2014/main" id="{9C5BE0C1-9E58-F2A3-EFB1-F8CE0E4D58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9" y="2442407"/>
            <a:ext cx="1399675" cy="1399675"/>
          </a:xfrm>
          <a:prstGeom prst="rect">
            <a:avLst/>
          </a:prstGeom>
        </p:spPr>
      </p:pic>
      <p:pic>
        <p:nvPicPr>
          <p:cNvPr id="5" name="Graphic 4" descr="Man with kid with solid fill">
            <a:extLst>
              <a:ext uri="{FF2B5EF4-FFF2-40B4-BE49-F238E27FC236}">
                <a16:creationId xmlns:a16="http://schemas.microsoft.com/office/drawing/2014/main" id="{D578ECD0-4748-82ED-BCD5-3B1EF0879D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938334"/>
            <a:ext cx="1399674" cy="1399674"/>
          </a:xfrm>
          <a:prstGeom prst="rect">
            <a:avLst/>
          </a:prstGeom>
        </p:spPr>
      </p:pic>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C1451D49-174E-75ED-FBDB-F623729C11C0}"/>
              </a:ext>
            </a:extLst>
          </p:cNvPr>
          <p:cNvSpPr txBox="1"/>
          <p:nvPr/>
        </p:nvSpPr>
        <p:spPr>
          <a:xfrm>
            <a:off x="2598821" y="2642890"/>
            <a:ext cx="8205537"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Travel arranged in advance if possible</a:t>
            </a:r>
          </a:p>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Consider factors that might impact use of public transport</a:t>
            </a:r>
            <a:endParaRPr lang="en-GB" sz="30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Childcare support</a:t>
            </a:r>
          </a:p>
          <a:p>
            <a:pPr marL="457200" indent="-457200">
              <a:buFont typeface="Arial" panose="020B0604020202020204" pitchFamily="34" charset="0"/>
              <a:buChar char="•"/>
            </a:pPr>
            <a:r>
              <a:rPr lang="en-GB"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Avoid research appointments outside of school hours</a:t>
            </a:r>
            <a:endPar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08280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normAutofit fontScale="90000"/>
          </a:bodyPr>
          <a:lstStyle>
            <a:lvl1pPr defTabSz="850391">
              <a:defRPr sz="4092">
                <a:latin typeface="Open Sans"/>
                <a:ea typeface="Open Sans"/>
                <a:cs typeface="Open Sans"/>
                <a:sym typeface="Open Sans"/>
              </a:defRPr>
            </a:lvl1pPr>
          </a:lstStyle>
          <a:p>
            <a:r>
              <a:rPr lang="en-GB" dirty="0"/>
              <a:t>Pockets: Barriers and Strategies linked with income and economic resource availability</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748758"/>
            <a:ext cx="10515599"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r>
              <a:rPr lang="en-US"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Technology, Work and Gov Benefits</a:t>
            </a:r>
          </a:p>
          <a:p>
            <a:endPar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C1451D49-174E-75ED-FBDB-F623729C11C0}"/>
              </a:ext>
            </a:extLst>
          </p:cNvPr>
          <p:cNvSpPr txBox="1"/>
          <p:nvPr/>
        </p:nvSpPr>
        <p:spPr>
          <a:xfrm>
            <a:off x="2598821" y="2474449"/>
            <a:ext cx="8754977"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457200" indent="-457200">
              <a:buFont typeface="Arial" panose="020B0604020202020204" pitchFamily="34" charset="0"/>
              <a:buChar char="•"/>
            </a:pPr>
            <a:r>
              <a:rPr lang="en-US" sz="2700" dirty="0">
                <a:solidFill>
                  <a:srgbClr val="734586"/>
                </a:solidFill>
                <a:latin typeface="Open Sans" panose="020B0606030504020204" pitchFamily="34" charset="0"/>
                <a:ea typeface="Open Sans" panose="020B0606030504020204" pitchFamily="34" charset="0"/>
                <a:cs typeface="Open Sans" panose="020B0606030504020204" pitchFamily="34" charset="0"/>
              </a:rPr>
              <a:t>Remote trials – good but need to consider tech barriers</a:t>
            </a:r>
          </a:p>
          <a:p>
            <a:pPr marL="457200" indent="-457200">
              <a:buFont typeface="Arial" panose="020B0604020202020204" pitchFamily="34" charset="0"/>
              <a:buChar char="•"/>
            </a:pPr>
            <a:r>
              <a:rPr lang="en-US" sz="2700" dirty="0">
                <a:solidFill>
                  <a:srgbClr val="734586"/>
                </a:solidFill>
                <a:latin typeface="Open Sans" panose="020B0606030504020204" pitchFamily="34" charset="0"/>
                <a:ea typeface="Open Sans" panose="020B0606030504020204" pitchFamily="34" charset="0"/>
                <a:cs typeface="Open Sans" panose="020B0606030504020204" pitchFamily="34" charset="0"/>
              </a:rPr>
              <a:t>Consider alternative formats and financial support for tech barriers (e.g. mobile data)</a:t>
            </a:r>
          </a:p>
          <a:p>
            <a:pPr marL="457200" indent="-457200">
              <a:buFont typeface="Arial" panose="020B0604020202020204" pitchFamily="34" charset="0"/>
              <a:buChar char="•"/>
            </a:pPr>
            <a:r>
              <a:rPr lang="en-US" sz="2700" dirty="0">
                <a:solidFill>
                  <a:srgbClr val="734586"/>
                </a:solidFill>
                <a:latin typeface="Open Sans" panose="020B0606030504020204" pitchFamily="34" charset="0"/>
                <a:ea typeface="Open Sans" panose="020B0606030504020204" pitchFamily="34" charset="0"/>
                <a:cs typeface="Open Sans" panose="020B0606030504020204" pitchFamily="34" charset="0"/>
              </a:rPr>
              <a:t>Time off work – flexible appointments and letter</a:t>
            </a:r>
          </a:p>
          <a:p>
            <a:pPr marL="457200" indent="-457200">
              <a:buFont typeface="Arial" panose="020B0604020202020204" pitchFamily="34" charset="0"/>
              <a:buChar char="•"/>
            </a:pPr>
            <a:r>
              <a:rPr lang="en-US" sz="2700" dirty="0">
                <a:solidFill>
                  <a:srgbClr val="734586"/>
                </a:solidFill>
                <a:latin typeface="Open Sans" panose="020B0606030504020204" pitchFamily="34" charset="0"/>
                <a:ea typeface="Open Sans" panose="020B0606030504020204" pitchFamily="34" charset="0"/>
                <a:cs typeface="Open Sans" panose="020B0606030504020204" pitchFamily="34" charset="0"/>
              </a:rPr>
              <a:t>Be clear about research payments and potential impact on benefits – cash OR vouchers?</a:t>
            </a:r>
          </a:p>
        </p:txBody>
      </p:sp>
      <p:pic>
        <p:nvPicPr>
          <p:cNvPr id="7" name="Graphic 6" descr="Internet with solid fill">
            <a:extLst>
              <a:ext uri="{FF2B5EF4-FFF2-40B4-BE49-F238E27FC236}">
                <a16:creationId xmlns:a16="http://schemas.microsoft.com/office/drawing/2014/main" id="{50A63B0D-618F-FAF0-13E7-220AFFC351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460668"/>
            <a:ext cx="1379621" cy="1379621"/>
          </a:xfrm>
          <a:prstGeom prst="rect">
            <a:avLst/>
          </a:prstGeom>
        </p:spPr>
      </p:pic>
      <p:pic>
        <p:nvPicPr>
          <p:cNvPr id="15" name="Graphic 14" descr="Coins with solid fill">
            <a:extLst>
              <a:ext uri="{FF2B5EF4-FFF2-40B4-BE49-F238E27FC236}">
                <a16:creationId xmlns:a16="http://schemas.microsoft.com/office/drawing/2014/main" id="{B1B2D8B9-A406-EBDF-6514-0567EE335D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110" y="4151021"/>
            <a:ext cx="914400" cy="914400"/>
          </a:xfrm>
          <a:prstGeom prst="rect">
            <a:avLst/>
          </a:prstGeom>
        </p:spPr>
      </p:pic>
      <p:pic>
        <p:nvPicPr>
          <p:cNvPr id="19" name="Graphic 18" descr="Pound with solid fill">
            <a:extLst>
              <a:ext uri="{FF2B5EF4-FFF2-40B4-BE49-F238E27FC236}">
                <a16:creationId xmlns:a16="http://schemas.microsoft.com/office/drawing/2014/main" id="{2CC61040-45C1-42D8-76E0-D241741FF8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8010" y="4151021"/>
            <a:ext cx="914400" cy="914400"/>
          </a:xfrm>
          <a:prstGeom prst="rect">
            <a:avLst/>
          </a:prstGeom>
        </p:spPr>
      </p:pic>
    </p:spTree>
    <p:extLst>
      <p:ext uri="{BB962C8B-B14F-4D97-AF65-F5344CB8AC3E}">
        <p14:creationId xmlns:p14="http://schemas.microsoft.com/office/powerpoint/2010/main" val="42921108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normAutofit/>
          </a:bodyPr>
          <a:lstStyle>
            <a:lvl1pPr defTabSz="850391">
              <a:defRPr sz="4092">
                <a:latin typeface="Open Sans"/>
                <a:ea typeface="Open Sans"/>
                <a:cs typeface="Open Sans"/>
                <a:sym typeface="Open Sans"/>
              </a:defRPr>
            </a:lvl1pPr>
          </a:lstStyle>
          <a:p>
            <a:r>
              <a:rPr lang="en-GB" dirty="0"/>
              <a:t>Prospects: Barriers and Strategies linked with wellbeing and life chances</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748758"/>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r>
              <a:rPr lang="en-US"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Accessible and engaging patient-facing materials</a:t>
            </a:r>
          </a:p>
          <a:p>
            <a:endPar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C1451D49-174E-75ED-FBDB-F623729C11C0}"/>
              </a:ext>
            </a:extLst>
          </p:cNvPr>
          <p:cNvSpPr txBox="1"/>
          <p:nvPr/>
        </p:nvSpPr>
        <p:spPr>
          <a:xfrm>
            <a:off x="2598821" y="2474449"/>
            <a:ext cx="8754977"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Overlaps with other underserved groups</a:t>
            </a:r>
          </a:p>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Consent – concise, different formats, modes, languages &amp; highlight key info</a:t>
            </a:r>
          </a:p>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Avoid acronyms and jargon, visually appealing and use plain English</a:t>
            </a:r>
          </a:p>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Be mindful of how information is sent</a:t>
            </a:r>
          </a:p>
        </p:txBody>
      </p:sp>
      <p:pic>
        <p:nvPicPr>
          <p:cNvPr id="3" name="Graphic 2" descr="Chat with solid fill">
            <a:extLst>
              <a:ext uri="{FF2B5EF4-FFF2-40B4-BE49-F238E27FC236}">
                <a16:creationId xmlns:a16="http://schemas.microsoft.com/office/drawing/2014/main" id="{0851DCE1-848D-4307-F2E7-B4DF33F8EF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0705" y="2464678"/>
            <a:ext cx="1375611" cy="1375611"/>
          </a:xfrm>
          <a:prstGeom prst="rect">
            <a:avLst/>
          </a:prstGeom>
        </p:spPr>
      </p:pic>
      <p:pic>
        <p:nvPicPr>
          <p:cNvPr id="5" name="Graphic 4" descr="Open envelope with solid fill">
            <a:extLst>
              <a:ext uri="{FF2B5EF4-FFF2-40B4-BE49-F238E27FC236}">
                <a16:creationId xmlns:a16="http://schemas.microsoft.com/office/drawing/2014/main" id="{1BFFCE76-E175-83A4-2C03-73D198FE39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3103" y="3898359"/>
            <a:ext cx="1115050" cy="1115050"/>
          </a:xfrm>
          <a:prstGeom prst="rect">
            <a:avLst/>
          </a:prstGeom>
        </p:spPr>
      </p:pic>
    </p:spTree>
    <p:extLst>
      <p:ext uri="{BB962C8B-B14F-4D97-AF65-F5344CB8AC3E}">
        <p14:creationId xmlns:p14="http://schemas.microsoft.com/office/powerpoint/2010/main" val="20475360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normAutofit/>
          </a:bodyPr>
          <a:lstStyle>
            <a:lvl1pPr defTabSz="850391">
              <a:defRPr sz="4092">
                <a:latin typeface="Open Sans"/>
                <a:ea typeface="Open Sans"/>
                <a:cs typeface="Open Sans"/>
                <a:sym typeface="Open Sans"/>
              </a:defRPr>
            </a:lvl1pPr>
          </a:lstStyle>
          <a:p>
            <a:r>
              <a:rPr lang="en-GB" dirty="0"/>
              <a:t>Prospects: Barriers and Strategies linked with wellbeing and life chances</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748758"/>
            <a:ext cx="10515599"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r>
              <a:rPr lang="en-US"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Power dynamics, empowerment and trust</a:t>
            </a:r>
          </a:p>
          <a:p>
            <a:endPar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C1451D49-174E-75ED-FBDB-F623729C11C0}"/>
              </a:ext>
            </a:extLst>
          </p:cNvPr>
          <p:cNvSpPr txBox="1"/>
          <p:nvPr/>
        </p:nvSpPr>
        <p:spPr>
          <a:xfrm>
            <a:off x="2598821" y="2474449"/>
            <a:ext cx="8754977"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457200" indent="-457200">
              <a:buFont typeface="Arial" panose="020B0604020202020204" pitchFamily="34" charset="0"/>
              <a:buChar char="•"/>
            </a:pPr>
            <a:endPar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Shield Tick with solid fill">
            <a:extLst>
              <a:ext uri="{FF2B5EF4-FFF2-40B4-BE49-F238E27FC236}">
                <a16:creationId xmlns:a16="http://schemas.microsoft.com/office/drawing/2014/main" id="{DB1F8ECC-0EA2-6221-ACB1-180455794E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402" y="3966375"/>
            <a:ext cx="1343587" cy="1343587"/>
          </a:xfrm>
          <a:prstGeom prst="rect">
            <a:avLst/>
          </a:prstGeom>
        </p:spPr>
      </p:pic>
      <p:pic>
        <p:nvPicPr>
          <p:cNvPr id="11" name="Graphic 10" descr="Care with solid fill">
            <a:extLst>
              <a:ext uri="{FF2B5EF4-FFF2-40B4-BE49-F238E27FC236}">
                <a16:creationId xmlns:a16="http://schemas.microsoft.com/office/drawing/2014/main" id="{5E8B3679-D469-EF08-B230-220B2A13CA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402" y="2431994"/>
            <a:ext cx="1343586" cy="1343586"/>
          </a:xfrm>
          <a:prstGeom prst="rect">
            <a:avLst/>
          </a:prstGeom>
        </p:spPr>
      </p:pic>
      <p:sp>
        <p:nvSpPr>
          <p:cNvPr id="12"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94B7949C-5710-EFD9-ADE1-1CECDDAB91BD}"/>
              </a:ext>
            </a:extLst>
          </p:cNvPr>
          <p:cNvSpPr txBox="1"/>
          <p:nvPr/>
        </p:nvSpPr>
        <p:spPr>
          <a:xfrm>
            <a:off x="2751221" y="2626849"/>
            <a:ext cx="8754977"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More vulnerable to low self esteem and mental health conditions</a:t>
            </a:r>
          </a:p>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Worries about being judged – feeling out-of-place, untrusting and powerless</a:t>
            </a:r>
          </a:p>
          <a:p>
            <a:pPr marL="457200" indent="-457200">
              <a:buFont typeface="Arial" panose="020B0604020202020204" pitchFamily="34" charset="0"/>
              <a:buChar char="•"/>
            </a:pPr>
            <a:r>
              <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rPr>
              <a:t>We need to do more to motivate patients, develop trust and balance power</a:t>
            </a:r>
          </a:p>
        </p:txBody>
      </p:sp>
    </p:spTree>
    <p:extLst>
      <p:ext uri="{BB962C8B-B14F-4D97-AF65-F5344CB8AC3E}">
        <p14:creationId xmlns:p14="http://schemas.microsoft.com/office/powerpoint/2010/main" val="11660528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normAutofit/>
          </a:bodyPr>
          <a:lstStyle>
            <a:lvl1pPr defTabSz="850391">
              <a:defRPr sz="4092">
                <a:latin typeface="Open Sans"/>
                <a:ea typeface="Open Sans"/>
                <a:cs typeface="Open Sans"/>
                <a:sym typeface="Open Sans"/>
              </a:defRPr>
            </a:lvl1pPr>
          </a:lstStyle>
          <a:p>
            <a:r>
              <a:rPr lang="en-GB" dirty="0"/>
              <a:t>Prospects: Barriers and Strategies linked with wellbeing and life chances</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748758"/>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r>
              <a:rPr lang="en-US"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Power dynamics, empowerment and trust</a:t>
            </a:r>
          </a:p>
          <a:p>
            <a:endPar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C1451D49-174E-75ED-FBDB-F623729C11C0}"/>
              </a:ext>
            </a:extLst>
          </p:cNvPr>
          <p:cNvSpPr txBox="1"/>
          <p:nvPr/>
        </p:nvSpPr>
        <p:spPr>
          <a:xfrm>
            <a:off x="2598821" y="2474449"/>
            <a:ext cx="8754977"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457200" indent="-457200">
              <a:buFont typeface="Arial" panose="020B0604020202020204" pitchFamily="34" charset="0"/>
              <a:buChar char="•"/>
            </a:pPr>
            <a:endPar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Shield Tick with solid fill">
            <a:extLst>
              <a:ext uri="{FF2B5EF4-FFF2-40B4-BE49-F238E27FC236}">
                <a16:creationId xmlns:a16="http://schemas.microsoft.com/office/drawing/2014/main" id="{DB1F8ECC-0EA2-6221-ACB1-180455794E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402" y="3966375"/>
            <a:ext cx="1343587" cy="1343587"/>
          </a:xfrm>
          <a:prstGeom prst="rect">
            <a:avLst/>
          </a:prstGeom>
        </p:spPr>
      </p:pic>
      <p:pic>
        <p:nvPicPr>
          <p:cNvPr id="11" name="Graphic 10" descr="Care with solid fill">
            <a:extLst>
              <a:ext uri="{FF2B5EF4-FFF2-40B4-BE49-F238E27FC236}">
                <a16:creationId xmlns:a16="http://schemas.microsoft.com/office/drawing/2014/main" id="{5E8B3679-D469-EF08-B230-220B2A13CA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402" y="2431994"/>
            <a:ext cx="1343586" cy="1343586"/>
          </a:xfrm>
          <a:prstGeom prst="rect">
            <a:avLst/>
          </a:prstGeom>
        </p:spPr>
      </p:pic>
      <p:sp>
        <p:nvSpPr>
          <p:cNvPr id="12"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94B7949C-5710-EFD9-ADE1-1CECDDAB91BD}"/>
              </a:ext>
            </a:extLst>
          </p:cNvPr>
          <p:cNvSpPr txBox="1"/>
          <p:nvPr/>
        </p:nvSpPr>
        <p:spPr>
          <a:xfrm>
            <a:off x="2751222" y="2474449"/>
            <a:ext cx="8101262" cy="4335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457200" indent="-457200">
              <a:buFont typeface="Arial" panose="020B0604020202020204" pitchFamily="34" charset="0"/>
              <a:buChar char="•"/>
            </a:pPr>
            <a:r>
              <a:rPr lang="en-US" sz="2900" dirty="0">
                <a:solidFill>
                  <a:srgbClr val="734586"/>
                </a:solidFill>
                <a:latin typeface="Open Sans" panose="020B0606030504020204" pitchFamily="34" charset="0"/>
                <a:ea typeface="Open Sans" panose="020B0606030504020204" pitchFamily="34" charset="0"/>
                <a:cs typeface="Open Sans" panose="020B0606030504020204" pitchFamily="34" charset="0"/>
              </a:rPr>
              <a:t>Transparency - clear communication of patient </a:t>
            </a:r>
            <a:r>
              <a:rPr lang="en-US" sz="2900" b="1" dirty="0">
                <a:solidFill>
                  <a:srgbClr val="734586"/>
                </a:solidFill>
                <a:latin typeface="Open Sans" panose="020B0606030504020204" pitchFamily="34" charset="0"/>
                <a:ea typeface="Open Sans" panose="020B0606030504020204" pitchFamily="34" charset="0"/>
                <a:cs typeface="Open Sans" panose="020B0606030504020204" pitchFamily="34" charset="0"/>
              </a:rPr>
              <a:t>and</a:t>
            </a:r>
            <a:r>
              <a:rPr lang="en-US" sz="2900" dirty="0">
                <a:solidFill>
                  <a:srgbClr val="734586"/>
                </a:solidFill>
                <a:latin typeface="Open Sans" panose="020B0606030504020204" pitchFamily="34" charset="0"/>
                <a:ea typeface="Open Sans" panose="020B0606030504020204" pitchFamily="34" charset="0"/>
                <a:cs typeface="Open Sans" panose="020B0606030504020204" pitchFamily="34" charset="0"/>
              </a:rPr>
              <a:t> research benefit</a:t>
            </a:r>
          </a:p>
          <a:p>
            <a:pPr marL="457200" indent="-457200">
              <a:buFont typeface="Arial" panose="020B0604020202020204" pitchFamily="34" charset="0"/>
              <a:buChar char="•"/>
            </a:pPr>
            <a:r>
              <a:rPr lang="en-US" sz="2900" dirty="0">
                <a:solidFill>
                  <a:srgbClr val="734586"/>
                </a:solidFill>
                <a:latin typeface="Open Sans" panose="020B0606030504020204" pitchFamily="34" charset="0"/>
                <a:ea typeface="Open Sans" panose="020B0606030504020204" pitchFamily="34" charset="0"/>
                <a:cs typeface="Open Sans" panose="020B0606030504020204" pitchFamily="34" charset="0"/>
              </a:rPr>
              <a:t>Regular updates - how contribution helps</a:t>
            </a:r>
          </a:p>
          <a:p>
            <a:pPr marL="457200" indent="-457200">
              <a:buFont typeface="Arial" panose="020B0604020202020204" pitchFamily="34" charset="0"/>
              <a:buChar char="•"/>
            </a:pPr>
            <a:r>
              <a:rPr lang="en-US" sz="2900" dirty="0">
                <a:solidFill>
                  <a:srgbClr val="734586"/>
                </a:solidFill>
                <a:latin typeface="Open Sans" panose="020B0606030504020204" pitchFamily="34" charset="0"/>
                <a:ea typeface="Open Sans" panose="020B0606030504020204" pitchFamily="34" charset="0"/>
                <a:cs typeface="Open Sans" panose="020B0606030504020204" pitchFamily="34" charset="0"/>
              </a:rPr>
              <a:t>Fewer professionals in consultations, being accompanied by significant other, and potentially involving community champions.</a:t>
            </a:r>
          </a:p>
        </p:txBody>
      </p:sp>
    </p:spTree>
    <p:extLst>
      <p:ext uri="{BB962C8B-B14F-4D97-AF65-F5344CB8AC3E}">
        <p14:creationId xmlns:p14="http://schemas.microsoft.com/office/powerpoint/2010/main" val="169075154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normAutofit/>
          </a:bodyPr>
          <a:lstStyle>
            <a:lvl1pPr defTabSz="850391">
              <a:defRPr sz="4092">
                <a:latin typeface="Open Sans"/>
                <a:ea typeface="Open Sans"/>
                <a:cs typeface="Open Sans"/>
                <a:sym typeface="Open Sans"/>
              </a:defRPr>
            </a:lvl1pPr>
          </a:lstStyle>
          <a:p>
            <a:r>
              <a:rPr lang="en-GB" dirty="0"/>
              <a:t>Place: Barriers and strategies linked with housing and local environment</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748758"/>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r>
              <a:rPr lang="en-US"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Access to services and research and stigma of place</a:t>
            </a:r>
          </a:p>
          <a:p>
            <a:endPar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C1451D49-174E-75ED-FBDB-F623729C11C0}"/>
              </a:ext>
            </a:extLst>
          </p:cNvPr>
          <p:cNvSpPr txBox="1"/>
          <p:nvPr/>
        </p:nvSpPr>
        <p:spPr>
          <a:xfrm>
            <a:off x="2598821" y="2474449"/>
            <a:ext cx="8754977"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457200" indent="-457200">
              <a:buFont typeface="Arial" panose="020B0604020202020204" pitchFamily="34" charset="0"/>
              <a:buChar char="•"/>
            </a:pPr>
            <a:endParaRPr lang="en-US" sz="30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Earth globe: Africa and Europe with solid fill">
            <a:extLst>
              <a:ext uri="{FF2B5EF4-FFF2-40B4-BE49-F238E27FC236}">
                <a16:creationId xmlns:a16="http://schemas.microsoft.com/office/drawing/2014/main" id="{29878679-2B49-93AA-D79B-83E1A4F4F0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228" y="2474449"/>
            <a:ext cx="1342565" cy="1342565"/>
          </a:xfrm>
          <a:prstGeom prst="rect">
            <a:avLst/>
          </a:prstGeom>
        </p:spPr>
      </p:pic>
      <p:pic>
        <p:nvPicPr>
          <p:cNvPr id="7" name="Graphic 6" descr="Male profile with solid fill">
            <a:extLst>
              <a:ext uri="{FF2B5EF4-FFF2-40B4-BE49-F238E27FC236}">
                <a16:creationId xmlns:a16="http://schemas.microsoft.com/office/drawing/2014/main" id="{A20EBB74-C595-7530-B958-E405E0E1B8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5602" y="4105900"/>
            <a:ext cx="914400" cy="914400"/>
          </a:xfrm>
          <a:prstGeom prst="rect">
            <a:avLst/>
          </a:prstGeom>
        </p:spPr>
      </p:pic>
      <p:pic>
        <p:nvPicPr>
          <p:cNvPr id="11" name="Graphic 10" descr="Female Profile with solid fill">
            <a:extLst>
              <a:ext uri="{FF2B5EF4-FFF2-40B4-BE49-F238E27FC236}">
                <a16:creationId xmlns:a16="http://schemas.microsoft.com/office/drawing/2014/main" id="{018DAB6D-68E5-DE5B-A9FD-232857AC5E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425" y="4108780"/>
            <a:ext cx="914400" cy="914400"/>
          </a:xfrm>
          <a:prstGeom prst="rect">
            <a:avLst/>
          </a:prstGeom>
        </p:spPr>
      </p:pic>
      <p:sp>
        <p:nvSpPr>
          <p:cNvPr id="12"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7F549EC0-A830-1093-F207-BD1860659FC1}"/>
              </a:ext>
            </a:extLst>
          </p:cNvPr>
          <p:cNvSpPr txBox="1"/>
          <p:nvPr/>
        </p:nvSpPr>
        <p:spPr>
          <a:xfrm>
            <a:off x="2751222" y="2474449"/>
            <a:ext cx="8101262" cy="4335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457200" indent="-457200">
              <a:buFont typeface="Arial" panose="020B0604020202020204" pitchFamily="34" charset="0"/>
              <a:buChar char="•"/>
            </a:pPr>
            <a:r>
              <a:rPr lang="en-US" sz="2600" dirty="0">
                <a:solidFill>
                  <a:srgbClr val="734586"/>
                </a:solidFill>
                <a:latin typeface="Open Sans" panose="020B0606030504020204" pitchFamily="34" charset="0"/>
                <a:ea typeface="Open Sans" panose="020B0606030504020204" pitchFamily="34" charset="0"/>
                <a:cs typeface="Open Sans" panose="020B0606030504020204" pitchFamily="34" charset="0"/>
              </a:rPr>
              <a:t>In addition to financial expense, access to travel, childcare etc. might be limited</a:t>
            </a:r>
          </a:p>
          <a:p>
            <a:pPr marL="457200" indent="-457200">
              <a:buFont typeface="Arial" panose="020B0604020202020204" pitchFamily="34" charset="0"/>
              <a:buChar char="•"/>
            </a:pPr>
            <a:r>
              <a:rPr lang="en-US" sz="2600" dirty="0">
                <a:solidFill>
                  <a:srgbClr val="734586"/>
                </a:solidFill>
                <a:latin typeface="Open Sans" panose="020B0606030504020204" pitchFamily="34" charset="0"/>
                <a:ea typeface="Open Sans" panose="020B0606030504020204" pitchFamily="34" charset="0"/>
                <a:cs typeface="Open Sans" panose="020B0606030504020204" pitchFamily="34" charset="0"/>
              </a:rPr>
              <a:t>Choices for consultation environment, mode, and times.</a:t>
            </a:r>
          </a:p>
          <a:p>
            <a:pPr marL="457200" indent="-457200">
              <a:buFont typeface="Arial" panose="020B0604020202020204" pitchFamily="34" charset="0"/>
              <a:buChar char="•"/>
            </a:pPr>
            <a:r>
              <a:rPr lang="en-US" sz="2600" dirty="0">
                <a:solidFill>
                  <a:srgbClr val="734586"/>
                </a:solidFill>
                <a:latin typeface="Open Sans" panose="020B0606030504020204" pitchFamily="34" charset="0"/>
                <a:ea typeface="Open Sans" panose="020B0606030504020204" pitchFamily="34" charset="0"/>
                <a:cs typeface="Open Sans" panose="020B0606030504020204" pitchFamily="34" charset="0"/>
              </a:rPr>
              <a:t>Widen approaches to advertising inc. social media and local venues</a:t>
            </a:r>
          </a:p>
          <a:p>
            <a:pPr marL="457200" indent="-457200">
              <a:buFont typeface="Arial" panose="020B0604020202020204" pitchFamily="34" charset="0"/>
              <a:buChar char="•"/>
            </a:pPr>
            <a:r>
              <a:rPr lang="en-US" sz="2600" dirty="0">
                <a:solidFill>
                  <a:srgbClr val="734586"/>
                </a:solidFill>
                <a:latin typeface="Open Sans" panose="020B0606030504020204" pitchFamily="34" charset="0"/>
                <a:ea typeface="Open Sans" panose="020B0606030504020204" pitchFamily="34" charset="0"/>
                <a:cs typeface="Open Sans" panose="020B0606030504020204" pitchFamily="34" charset="0"/>
              </a:rPr>
              <a:t>Avoid making assumptions about where someone lives or asking where they live</a:t>
            </a:r>
          </a:p>
        </p:txBody>
      </p:sp>
    </p:spTree>
    <p:extLst>
      <p:ext uri="{BB962C8B-B14F-4D97-AF65-F5344CB8AC3E}">
        <p14:creationId xmlns:p14="http://schemas.microsoft.com/office/powerpoint/2010/main" val="2768785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Who is underserved by health research?</a:t>
            </a:r>
          </a:p>
        </p:txBody>
      </p:sp>
      <p:sp>
        <p:nvSpPr>
          <p:cNvPr id="318" name="‘There is a peculiar paradox that exists in trial execution - we perform clinical trials to generate evidence to improve patient outcomes; however, we conduct clinical trials like anecdotal medicine.’*"/>
          <p:cNvSpPr txBox="1"/>
          <p:nvPr/>
        </p:nvSpPr>
        <p:spPr>
          <a:xfrm>
            <a:off x="838200" y="1646238"/>
            <a:ext cx="10515600"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defTabSz="757214">
              <a:lnSpc>
                <a:spcPct val="90000"/>
              </a:lnSpc>
              <a:spcBef>
                <a:spcPts val="800"/>
              </a:spcBef>
              <a:buSzPct val="100000"/>
              <a:defRPr sz="2275">
                <a:solidFill>
                  <a:srgbClr val="734586"/>
                </a:solidFill>
                <a:latin typeface="Open Sans"/>
                <a:ea typeface="Open Sans"/>
                <a:cs typeface="Open Sans"/>
                <a:sym typeface="Open Sans"/>
              </a:defRPr>
            </a:pPr>
            <a:r>
              <a:rPr lang="en-GB" sz="2400" dirty="0"/>
              <a:t>Note: </a:t>
            </a:r>
            <a:r>
              <a:rPr lang="en-GB" sz="2400" b="1" u="sng" dirty="0"/>
              <a:t>Not</a:t>
            </a:r>
            <a:r>
              <a:rPr lang="en-GB" sz="2400" dirty="0"/>
              <a:t> the ‘hard to reach’ or ‘underrepresented’</a:t>
            </a:r>
          </a:p>
          <a:p>
            <a:pPr defTabSz="757214">
              <a:lnSpc>
                <a:spcPct val="90000"/>
              </a:lnSpc>
              <a:spcBef>
                <a:spcPts val="800"/>
              </a:spcBef>
              <a:buSzPct val="100000"/>
              <a:defRPr sz="2275">
                <a:solidFill>
                  <a:srgbClr val="734586"/>
                </a:solidFill>
                <a:latin typeface="Open Sans"/>
                <a:ea typeface="Open Sans"/>
                <a:cs typeface="Open Sans"/>
                <a:sym typeface="Open Sans"/>
              </a:defRPr>
            </a:pPr>
            <a:endParaRPr lang="en-GB" sz="2400" dirty="0"/>
          </a:p>
          <a:p>
            <a:pPr defTabSz="757214">
              <a:lnSpc>
                <a:spcPct val="90000"/>
              </a:lnSpc>
              <a:spcBef>
                <a:spcPts val="800"/>
              </a:spcBef>
              <a:buSzPct val="100000"/>
              <a:defRPr sz="2275">
                <a:solidFill>
                  <a:srgbClr val="734586"/>
                </a:solidFill>
                <a:latin typeface="Open Sans"/>
                <a:ea typeface="Open Sans"/>
                <a:cs typeface="Open Sans"/>
                <a:sym typeface="Open Sans"/>
              </a:defRPr>
            </a:pPr>
            <a:r>
              <a:rPr lang="en-GB" sz="2400" dirty="0"/>
              <a:t>NIHR INCLUDE Project:</a:t>
            </a:r>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Demographic factors </a:t>
            </a:r>
            <a:br>
              <a:rPr lang="en-GB" sz="2400" dirty="0"/>
            </a:br>
            <a:r>
              <a:rPr lang="en-GB" sz="2400" dirty="0"/>
              <a:t>	Age, sex &amp; gender, ethnicity, sexual orientation, education</a:t>
            </a:r>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Disease specific factors</a:t>
            </a:r>
            <a:br>
              <a:rPr lang="en-GB" sz="2400" dirty="0"/>
            </a:br>
            <a:r>
              <a:rPr lang="en-GB" sz="2400" dirty="0"/>
              <a:t>	Rare disease and genetic sub-types, cancer metastasis </a:t>
            </a:r>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Health status</a:t>
            </a:r>
            <a:br>
              <a:rPr lang="en-GB" sz="2400" dirty="0"/>
            </a:br>
            <a:r>
              <a:rPr lang="en-GB" sz="2400" dirty="0"/>
              <a:t>	Mental ill health, pregnancy, disability, co-morbidities</a:t>
            </a:r>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Social and economic factors</a:t>
            </a:r>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endParaRPr lang="en-GB" sz="2400" dirty="0"/>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endParaRPr lang="en-GB" sz="2400" dirty="0"/>
          </a:p>
          <a:p>
            <a:pPr marL="184912" indent="-184912" defTabSz="757214">
              <a:lnSpc>
                <a:spcPct val="90000"/>
              </a:lnSpc>
              <a:spcBef>
                <a:spcPts val="800"/>
              </a:spcBef>
              <a:buSzPct val="100000"/>
              <a:buFont typeface="Arial"/>
              <a:buChar char="•"/>
              <a:defRPr sz="2275">
                <a:solidFill>
                  <a:srgbClr val="734586"/>
                </a:solidFill>
                <a:latin typeface="Open Sans"/>
                <a:ea typeface="Open Sans"/>
                <a:cs typeface="Open Sans"/>
                <a:sym typeface="Open Sans"/>
              </a:defRPr>
            </a:pPr>
            <a:endParaRPr sz="2400" dirty="0"/>
          </a:p>
        </p:txBody>
      </p:sp>
    </p:spTree>
    <p:extLst>
      <p:ext uri="{BB962C8B-B14F-4D97-AF65-F5344CB8AC3E}">
        <p14:creationId xmlns:p14="http://schemas.microsoft.com/office/powerpoint/2010/main" val="10946514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WATs 101: why they are important, what we’ve learnt, which are priorities and how to make them easier"/>
          <p:cNvSpPr txBox="1">
            <a:spLocks noGrp="1"/>
          </p:cNvSpPr>
          <p:nvPr>
            <p:ph type="title"/>
          </p:nvPr>
        </p:nvSpPr>
        <p:spPr>
          <a:xfrm>
            <a:off x="732924" y="898362"/>
            <a:ext cx="9132971" cy="2387604"/>
          </a:xfrm>
          <a:prstGeom prst="rect">
            <a:avLst/>
          </a:prstGeom>
        </p:spPr>
        <p:txBody>
          <a:bodyPr anchor="t">
            <a:normAutofit/>
          </a:bodyPr>
          <a:lstStyle/>
          <a:p>
            <a:pPr defTabSz="433425">
              <a:defRPr sz="3950">
                <a:latin typeface="Open Sans"/>
                <a:ea typeface="Open Sans"/>
                <a:cs typeface="Open Sans"/>
                <a:sym typeface="Open Sans"/>
              </a:defRPr>
            </a:pPr>
            <a:r>
              <a:rPr lang="en-US" sz="5000" dirty="0"/>
              <a:t>Example application of the INCLUDE </a:t>
            </a:r>
            <a:r>
              <a:rPr lang="en-US" sz="5000"/>
              <a:t>Socioeconomic Disadvantage </a:t>
            </a:r>
            <a:r>
              <a:rPr lang="en-US" sz="5000" dirty="0"/>
              <a:t>Framework</a:t>
            </a:r>
            <a:endParaRPr lang="en-GB" sz="5000" dirty="0"/>
          </a:p>
        </p:txBody>
      </p:sp>
    </p:spTree>
    <p:extLst>
      <p:ext uri="{BB962C8B-B14F-4D97-AF65-F5344CB8AC3E}">
        <p14:creationId xmlns:p14="http://schemas.microsoft.com/office/powerpoint/2010/main" val="28524154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Example application of the framework</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646238"/>
            <a:ext cx="10515599"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ACCESS project to identify strategies</a:t>
            </a:r>
          </a:p>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Redesign - applied retrospectively to 3 trials</a:t>
            </a:r>
          </a:p>
          <a:p>
            <a:pPr marL="457200"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Used the framework in preparation for redesign meetings</a:t>
            </a:r>
          </a:p>
          <a:p>
            <a:pPr marL="457200" lvl="1" indent="-457200">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Barriers and strategies identified:</a:t>
            </a:r>
          </a:p>
          <a:p>
            <a:pPr marL="809625" lvl="1" indent="-363538">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by the stakeholders in developing this framework</a:t>
            </a:r>
          </a:p>
          <a:p>
            <a:pPr marL="809625" lvl="1" indent="-363538">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in the ACCESS project</a:t>
            </a:r>
          </a:p>
          <a:p>
            <a:pPr marL="809625" lvl="1" indent="-363538">
              <a:buFont typeface="Arial" panose="020B0604020202020204" pitchFamily="34" charset="0"/>
              <a:buChar char="•"/>
            </a:pPr>
            <a:r>
              <a:rPr lang="en-GB" sz="3200" dirty="0">
                <a:solidFill>
                  <a:srgbClr val="734586"/>
                </a:solidFill>
                <a:latin typeface="Open Sans" panose="020B0606030504020204" pitchFamily="34" charset="0"/>
                <a:ea typeface="Open Sans" panose="020B0606030504020204" pitchFamily="34" charset="0"/>
                <a:cs typeface="Open Sans" panose="020B0606030504020204" pitchFamily="34" charset="0"/>
              </a:rPr>
              <a:t>experience working on trials</a:t>
            </a:r>
          </a:p>
        </p:txBody>
      </p:sp>
    </p:spTree>
    <p:extLst>
      <p:ext uri="{BB962C8B-B14F-4D97-AF65-F5344CB8AC3E}">
        <p14:creationId xmlns:p14="http://schemas.microsoft.com/office/powerpoint/2010/main" val="357849812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Study description</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557460"/>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PICOS:</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Population: Diagnoses of depression, recruited via GP</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Interventions: 2 online CBT interventions</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Comparator: Usual care provided by GPs</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Outcomes: PHQ-9, other self-report measures</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Study type: Individually randomised controlled, 3-arm, multicentre trial</a:t>
            </a:r>
          </a:p>
          <a:p>
            <a:pPr marL="457200" lvl="1" indent="0">
              <a:buNone/>
            </a:pPr>
            <a:endPar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a:p>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Qualitative and cost-effectiveness work</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Patient interview topics include computer literacy; views about CBT in future without consulting a health practitioner </a:t>
            </a:r>
          </a:p>
          <a:p>
            <a:pPr marL="342900" lvl="1" indent="-342900">
              <a:buFont typeface="Arial" panose="020B0604020202020204" pitchFamily="34" charset="0"/>
              <a:buChar char="•"/>
            </a:pPr>
            <a:r>
              <a:rPr lang="en-GB" sz="2200" dirty="0">
                <a:solidFill>
                  <a:srgbClr val="734586"/>
                </a:solidFill>
                <a:latin typeface="Open Sans" panose="020B0606030504020204" pitchFamily="34" charset="0"/>
                <a:ea typeface="Open Sans" panose="020B0606030504020204" pitchFamily="34" charset="0"/>
                <a:cs typeface="Open Sans" panose="020B0606030504020204" pitchFamily="34" charset="0"/>
              </a:rPr>
              <a:t>Interviews with health professionals and managers</a:t>
            </a:r>
          </a:p>
        </p:txBody>
      </p:sp>
    </p:spTree>
    <p:extLst>
      <p:ext uri="{BB962C8B-B14F-4D97-AF65-F5344CB8AC3E}">
        <p14:creationId xmlns:p14="http://schemas.microsoft.com/office/powerpoint/2010/main" val="41591217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xfrm>
            <a:off x="168440" y="302879"/>
            <a:ext cx="11855116" cy="1325563"/>
          </a:xfrm>
          <a:prstGeom prst="rect">
            <a:avLst/>
          </a:prstGeom>
        </p:spPr>
        <p:txBody>
          <a:bodyPr>
            <a:noAutofit/>
          </a:bodyPr>
          <a:lstStyle>
            <a:lvl1pPr defTabSz="850391">
              <a:defRPr sz="4092">
                <a:latin typeface="Open Sans"/>
                <a:ea typeface="Open Sans"/>
                <a:cs typeface="Open Sans"/>
                <a:sym typeface="Open Sans"/>
              </a:defRPr>
            </a:lvl1pPr>
          </a:lstStyle>
          <a:p>
            <a:r>
              <a:rPr lang="en-GB" sz="2900" dirty="0"/>
              <a:t>Worksheet A (Q2): Are people from different socioeconomic backgrounds likely to respond to the intervention in different ways? </a:t>
            </a:r>
          </a:p>
        </p:txBody>
      </p:sp>
      <p:graphicFrame>
        <p:nvGraphicFramePr>
          <p:cNvPr id="2" name="Table 4">
            <a:extLst>
              <a:ext uri="{FF2B5EF4-FFF2-40B4-BE49-F238E27FC236}">
                <a16:creationId xmlns:a16="http://schemas.microsoft.com/office/drawing/2014/main" id="{E7E155E4-78E7-A408-0DE4-F36A9B2A79F9}"/>
              </a:ext>
            </a:extLst>
          </p:cNvPr>
          <p:cNvGraphicFramePr>
            <a:graphicFrameLocks/>
          </p:cNvGraphicFramePr>
          <p:nvPr>
            <p:extLst>
              <p:ext uri="{D42A27DB-BD31-4B8C-83A1-F6EECF244321}">
                <p14:modId xmlns:p14="http://schemas.microsoft.com/office/powerpoint/2010/main" val="3859847248"/>
              </p:ext>
            </p:extLst>
          </p:nvPr>
        </p:nvGraphicFramePr>
        <p:xfrm>
          <a:off x="0" y="1599248"/>
          <a:ext cx="12192000" cy="5258752"/>
        </p:xfrm>
        <a:graphic>
          <a:graphicData uri="http://schemas.openxmlformats.org/drawingml/2006/table">
            <a:tbl>
              <a:tblPr firstRow="1" bandRow="1">
                <a:tableStyleId>{5C22544A-7EE6-4342-B048-85BDC9FD1C3A}</a:tableStyleId>
              </a:tblPr>
              <a:tblGrid>
                <a:gridCol w="2888026">
                  <a:extLst>
                    <a:ext uri="{9D8B030D-6E8A-4147-A177-3AD203B41FA5}">
                      <a16:colId xmlns:a16="http://schemas.microsoft.com/office/drawing/2014/main" val="986676797"/>
                    </a:ext>
                  </a:extLst>
                </a:gridCol>
                <a:gridCol w="2516312">
                  <a:extLst>
                    <a:ext uri="{9D8B030D-6E8A-4147-A177-3AD203B41FA5}">
                      <a16:colId xmlns:a16="http://schemas.microsoft.com/office/drawing/2014/main" val="4008515589"/>
                    </a:ext>
                  </a:extLst>
                </a:gridCol>
                <a:gridCol w="2379785">
                  <a:extLst>
                    <a:ext uri="{9D8B030D-6E8A-4147-A177-3AD203B41FA5}">
                      <a16:colId xmlns:a16="http://schemas.microsoft.com/office/drawing/2014/main" val="4014316962"/>
                    </a:ext>
                  </a:extLst>
                </a:gridCol>
                <a:gridCol w="2145323">
                  <a:extLst>
                    <a:ext uri="{9D8B030D-6E8A-4147-A177-3AD203B41FA5}">
                      <a16:colId xmlns:a16="http://schemas.microsoft.com/office/drawing/2014/main" val="1581699905"/>
                    </a:ext>
                  </a:extLst>
                </a:gridCol>
                <a:gridCol w="2262554">
                  <a:extLst>
                    <a:ext uri="{9D8B030D-6E8A-4147-A177-3AD203B41FA5}">
                      <a16:colId xmlns:a16="http://schemas.microsoft.com/office/drawing/2014/main" val="4045748496"/>
                    </a:ext>
                  </a:extLst>
                </a:gridCol>
              </a:tblGrid>
              <a:tr h="799057">
                <a:tc>
                  <a:txBody>
                    <a:bodyPr/>
                    <a:lstStyle/>
                    <a:p>
                      <a:endParaRPr lang="en-GB" sz="1600" dirty="0"/>
                    </a:p>
                  </a:txBody>
                  <a:tcPr>
                    <a:solidFill>
                      <a:srgbClr val="734586"/>
                    </a:solidFill>
                  </a:tcPr>
                </a:tc>
                <a:tc>
                  <a:txBody>
                    <a:bodyPr/>
                    <a:lstStyle/>
                    <a:p>
                      <a:r>
                        <a:rPr lang="en-GB" sz="2000" dirty="0"/>
                        <a:t>Pockets</a:t>
                      </a:r>
                    </a:p>
                  </a:txBody>
                  <a:tcPr>
                    <a:solidFill>
                      <a:srgbClr val="734586"/>
                    </a:solidFill>
                  </a:tcPr>
                </a:tc>
                <a:tc>
                  <a:txBody>
                    <a:bodyPr/>
                    <a:lstStyle/>
                    <a:p>
                      <a:r>
                        <a:rPr lang="en-GB" sz="2000" dirty="0"/>
                        <a:t>Prospects</a:t>
                      </a:r>
                    </a:p>
                  </a:txBody>
                  <a:tcPr>
                    <a:solidFill>
                      <a:srgbClr val="734586"/>
                    </a:solidFill>
                  </a:tcPr>
                </a:tc>
                <a:tc>
                  <a:txBody>
                    <a:bodyPr/>
                    <a:lstStyle/>
                    <a:p>
                      <a:r>
                        <a:rPr lang="en-GB" sz="2000" dirty="0"/>
                        <a:t>Places</a:t>
                      </a:r>
                    </a:p>
                  </a:txBody>
                  <a:tcPr>
                    <a:solidFill>
                      <a:srgbClr val="734586"/>
                    </a:solidFill>
                  </a:tcPr>
                </a:tc>
                <a:tc>
                  <a:txBody>
                    <a:bodyPr/>
                    <a:lstStyle/>
                    <a:p>
                      <a:r>
                        <a:rPr lang="en-GB" sz="2000" dirty="0"/>
                        <a:t>Other(s)</a:t>
                      </a:r>
                    </a:p>
                  </a:txBody>
                  <a:tcPr>
                    <a:solidFill>
                      <a:srgbClr val="734586"/>
                    </a:solidFill>
                  </a:tcPr>
                </a:tc>
                <a:extLst>
                  <a:ext uri="{0D108BD9-81ED-4DB2-BD59-A6C34878D82A}">
                    <a16:rowId xmlns:a16="http://schemas.microsoft.com/office/drawing/2014/main" val="3663060786"/>
                  </a:ext>
                </a:extLst>
              </a:tr>
              <a:tr h="468653">
                <a:tc>
                  <a:txBody>
                    <a:bodyPr/>
                    <a:lstStyle/>
                    <a:p>
                      <a:r>
                        <a:rPr lang="en-GB" sz="1600" b="1" dirty="0"/>
                        <a:t>Health Condition</a:t>
                      </a:r>
                    </a:p>
                  </a:txBody>
                  <a:tcPr/>
                </a:tc>
                <a:tc>
                  <a:txBody>
                    <a:bodyPr/>
                    <a:lstStyle/>
                    <a:p>
                      <a:endParaRPr lang="en-GB" sz="1600" dirty="0"/>
                    </a:p>
                  </a:txBody>
                  <a:tcPr/>
                </a:tc>
                <a:tc>
                  <a:txBody>
                    <a:bodyPr/>
                    <a:lstStyle/>
                    <a:p>
                      <a:endParaRPr lang="en-GB" sz="1600" dirty="0"/>
                    </a:p>
                  </a:txBody>
                  <a:tcPr/>
                </a:tc>
                <a:tc>
                  <a:txBody>
                    <a:bodyPr/>
                    <a:lstStyle/>
                    <a:p>
                      <a:endParaRPr lang="en-GB" sz="1600"/>
                    </a:p>
                  </a:txBody>
                  <a:tcPr/>
                </a:tc>
                <a:tc>
                  <a:txBody>
                    <a:bodyPr/>
                    <a:lstStyle/>
                    <a:p>
                      <a:endParaRPr lang="en-GB" sz="1600" dirty="0"/>
                    </a:p>
                  </a:txBody>
                  <a:tcPr/>
                </a:tc>
                <a:extLst>
                  <a:ext uri="{0D108BD9-81ED-4DB2-BD59-A6C34878D82A}">
                    <a16:rowId xmlns:a16="http://schemas.microsoft.com/office/drawing/2014/main" val="3310903012"/>
                  </a:ext>
                </a:extLst>
              </a:tr>
              <a:tr h="1848868">
                <a:tc>
                  <a:txBody>
                    <a:bodyPr/>
                    <a:lstStyle/>
                    <a:p>
                      <a:r>
                        <a:rPr lang="en-GB" sz="1600" dirty="0"/>
                        <a:t>How might the prevalence of the health condition vary between people experiencing socioeconomic disadvantage and those who are not?</a:t>
                      </a:r>
                    </a:p>
                  </a:txBody>
                  <a:tcPr/>
                </a:tc>
                <a:tc>
                  <a:txBody>
                    <a:bodyPr/>
                    <a:lstStyle/>
                    <a:p>
                      <a:r>
                        <a:rPr lang="en-GB" sz="1600" dirty="0"/>
                        <a:t>Feelings of powerlessness or vulnerability, lack of self esteem contribute to depression</a:t>
                      </a:r>
                    </a:p>
                  </a:txBody>
                  <a:tcPr/>
                </a:tc>
                <a:tc>
                  <a:txBody>
                    <a:bodyPr/>
                    <a:lstStyle/>
                    <a:p>
                      <a:r>
                        <a:rPr lang="en-GB" sz="1600" kern="1200" dirty="0">
                          <a:solidFill>
                            <a:schemeClr val="dk1"/>
                          </a:solidFill>
                          <a:latin typeface="+mn-lt"/>
                          <a:ea typeface="+mn-ea"/>
                          <a:cs typeface="+mn-cs"/>
                        </a:rPr>
                        <a:t>SE disadvantage is linked to inequalities across healthcare, comorbidities</a:t>
                      </a:r>
                    </a:p>
                  </a:txBody>
                  <a:tcPr/>
                </a:tc>
                <a:tc>
                  <a:txBody>
                    <a:bodyPr/>
                    <a:lstStyle/>
                    <a:p>
                      <a:r>
                        <a:rPr lang="en-GB" sz="1600" dirty="0"/>
                        <a:t>Limited healthcare access means less treatment for depression </a:t>
                      </a:r>
                    </a:p>
                  </a:txBody>
                  <a:tcPr/>
                </a:tc>
                <a:tc>
                  <a:txBody>
                    <a:bodyPr/>
                    <a:lstStyle/>
                    <a:p>
                      <a:r>
                        <a:rPr lang="en-GB" sz="1600" kern="1200" dirty="0">
                          <a:solidFill>
                            <a:schemeClr val="dk1"/>
                          </a:solidFill>
                          <a:effectLst/>
                          <a:latin typeface="+mn-lt"/>
                          <a:ea typeface="+mn-ea"/>
                          <a:cs typeface="+mn-cs"/>
                        </a:rPr>
                        <a:t>There are issues defining and measuring SES</a:t>
                      </a:r>
                      <a:endParaRPr lang="en-GB" sz="1600" dirty="0"/>
                    </a:p>
                  </a:txBody>
                  <a:tcPr/>
                </a:tc>
                <a:extLst>
                  <a:ext uri="{0D108BD9-81ED-4DB2-BD59-A6C34878D82A}">
                    <a16:rowId xmlns:a16="http://schemas.microsoft.com/office/drawing/2014/main" val="2547266219"/>
                  </a:ext>
                </a:extLst>
              </a:tr>
              <a:tr h="468653">
                <a:tc>
                  <a:txBody>
                    <a:bodyPr/>
                    <a:lstStyle/>
                    <a:p>
                      <a:r>
                        <a:rPr lang="en-GB" sz="1600" b="1" dirty="0"/>
                        <a:t>Perspectives</a:t>
                      </a:r>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3488566055"/>
                  </a:ext>
                </a:extLst>
              </a:tr>
              <a:tr h="1673521">
                <a:tc>
                  <a:txBody>
                    <a:bodyPr/>
                    <a:lstStyle/>
                    <a:p>
                      <a:r>
                        <a:rPr lang="en-GB" sz="1600" dirty="0"/>
                        <a:t>How or when might healthcare access vary between people experiencing socioeconomic disadvantage and those who are not?</a:t>
                      </a:r>
                    </a:p>
                  </a:txBody>
                  <a:tcPr/>
                </a:tc>
                <a:tc>
                  <a:txBody>
                    <a:bodyPr/>
                    <a:lstStyle/>
                    <a:p>
                      <a:pPr algn="r"/>
                      <a:r>
                        <a:rPr lang="en-GB" sz="1600" dirty="0"/>
                        <a:t>Limited access to technological resources</a:t>
                      </a:r>
                    </a:p>
                    <a:p>
                      <a:pPr algn="r"/>
                      <a:endParaRPr lang="en-GB" sz="1600" dirty="0"/>
                    </a:p>
                    <a:p>
                      <a:pPr algn="r"/>
                      <a:r>
                        <a:rPr lang="en-GB" sz="1600" dirty="0"/>
                        <a:t>Time off work/childcare for appointments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t>Issues with health literacy and digital literacy (for access to healthcare apps)</a:t>
                      </a:r>
                    </a:p>
                    <a:p>
                      <a:pPr algn="r"/>
                      <a:endParaRPr lang="en-GB" sz="1600" dirty="0"/>
                    </a:p>
                  </a:txBody>
                  <a:tcPr/>
                </a:tc>
                <a:tc>
                  <a:txBody>
                    <a:bodyPr/>
                    <a:lstStyle/>
                    <a:p>
                      <a:r>
                        <a:rPr lang="en-GB" sz="1600" dirty="0"/>
                        <a:t>Fewer GPs in areas of SE deprivation</a:t>
                      </a:r>
                    </a:p>
                  </a:txBody>
                  <a:tcPr/>
                </a:tc>
                <a:tc>
                  <a:txBody>
                    <a:bodyPr/>
                    <a:lstStyle/>
                    <a:p>
                      <a:endParaRPr lang="en-GB" sz="1600" dirty="0"/>
                    </a:p>
                  </a:txBody>
                  <a:tcPr/>
                </a:tc>
                <a:extLst>
                  <a:ext uri="{0D108BD9-81ED-4DB2-BD59-A6C34878D82A}">
                    <a16:rowId xmlns:a16="http://schemas.microsoft.com/office/drawing/2014/main" val="3211393452"/>
                  </a:ext>
                </a:extLst>
              </a:tr>
            </a:tbl>
          </a:graphicData>
        </a:graphic>
      </p:graphicFrame>
    </p:spTree>
    <p:extLst>
      <p:ext uri="{BB962C8B-B14F-4D97-AF65-F5344CB8AC3E}">
        <p14:creationId xmlns:p14="http://schemas.microsoft.com/office/powerpoint/2010/main" val="33814276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7B5A-0402-4A7E-8997-619162CE3272}"/>
              </a:ext>
            </a:extLst>
          </p:cNvPr>
          <p:cNvSpPr>
            <a:spLocks noGrp="1"/>
          </p:cNvSpPr>
          <p:nvPr>
            <p:ph type="title"/>
          </p:nvPr>
        </p:nvSpPr>
        <p:spPr>
          <a:xfrm>
            <a:off x="386080" y="365125"/>
            <a:ext cx="11440160" cy="1325563"/>
          </a:xfrm>
        </p:spPr>
        <p:txBody>
          <a:bodyPr>
            <a:noAutofit/>
          </a:bodyPr>
          <a:lstStyle/>
          <a:p>
            <a:r>
              <a:rPr lang="en-GB" sz="3200" dirty="0"/>
              <a:t>Worksheet B (Q3): Will my trial intervention and/or comparator make it harder for people from different socioeconomic backgrounds to take part in the trial? </a:t>
            </a:r>
          </a:p>
        </p:txBody>
      </p:sp>
      <p:graphicFrame>
        <p:nvGraphicFramePr>
          <p:cNvPr id="4" name="Table 4">
            <a:extLst>
              <a:ext uri="{FF2B5EF4-FFF2-40B4-BE49-F238E27FC236}">
                <a16:creationId xmlns:a16="http://schemas.microsoft.com/office/drawing/2014/main" id="{79C9602C-1801-4181-8F3A-323DE11C5865}"/>
              </a:ext>
            </a:extLst>
          </p:cNvPr>
          <p:cNvGraphicFramePr>
            <a:graphicFrameLocks noGrp="1"/>
          </p:cNvGraphicFramePr>
          <p:nvPr>
            <p:ph idx="1"/>
            <p:extLst>
              <p:ext uri="{D42A27DB-BD31-4B8C-83A1-F6EECF244321}">
                <p14:modId xmlns:p14="http://schemas.microsoft.com/office/powerpoint/2010/main" val="2156382851"/>
              </p:ext>
            </p:extLst>
          </p:nvPr>
        </p:nvGraphicFramePr>
        <p:xfrm>
          <a:off x="0" y="1793470"/>
          <a:ext cx="12192000" cy="5301541"/>
        </p:xfrm>
        <a:graphic>
          <a:graphicData uri="http://schemas.openxmlformats.org/drawingml/2006/table">
            <a:tbl>
              <a:tblPr firstRow="1" bandRow="1">
                <a:tableStyleId>{5C22544A-7EE6-4342-B048-85BDC9FD1C3A}</a:tableStyleId>
              </a:tblPr>
              <a:tblGrid>
                <a:gridCol w="3026229">
                  <a:extLst>
                    <a:ext uri="{9D8B030D-6E8A-4147-A177-3AD203B41FA5}">
                      <a16:colId xmlns:a16="http://schemas.microsoft.com/office/drawing/2014/main" val="986676797"/>
                    </a:ext>
                  </a:extLst>
                </a:gridCol>
                <a:gridCol w="2228617">
                  <a:extLst>
                    <a:ext uri="{9D8B030D-6E8A-4147-A177-3AD203B41FA5}">
                      <a16:colId xmlns:a16="http://schemas.microsoft.com/office/drawing/2014/main" val="4008515589"/>
                    </a:ext>
                  </a:extLst>
                </a:gridCol>
                <a:gridCol w="2505831">
                  <a:extLst>
                    <a:ext uri="{9D8B030D-6E8A-4147-A177-3AD203B41FA5}">
                      <a16:colId xmlns:a16="http://schemas.microsoft.com/office/drawing/2014/main" val="4014316962"/>
                    </a:ext>
                  </a:extLst>
                </a:gridCol>
                <a:gridCol w="2414954">
                  <a:extLst>
                    <a:ext uri="{9D8B030D-6E8A-4147-A177-3AD203B41FA5}">
                      <a16:colId xmlns:a16="http://schemas.microsoft.com/office/drawing/2014/main" val="1581699905"/>
                    </a:ext>
                  </a:extLst>
                </a:gridCol>
                <a:gridCol w="2016369">
                  <a:extLst>
                    <a:ext uri="{9D8B030D-6E8A-4147-A177-3AD203B41FA5}">
                      <a16:colId xmlns:a16="http://schemas.microsoft.com/office/drawing/2014/main" val="4045748496"/>
                    </a:ext>
                  </a:extLst>
                </a:gridCol>
              </a:tblGrid>
              <a:tr h="598038">
                <a:tc>
                  <a:txBody>
                    <a:bodyPr/>
                    <a:lstStyle/>
                    <a:p>
                      <a:endParaRPr lang="en-GB" sz="1600" dirty="0"/>
                    </a:p>
                  </a:txBody>
                  <a:tcPr>
                    <a:solidFill>
                      <a:srgbClr val="734586"/>
                    </a:solidFill>
                  </a:tcPr>
                </a:tc>
                <a:tc>
                  <a:txBody>
                    <a:bodyPr/>
                    <a:lstStyle/>
                    <a:p>
                      <a:r>
                        <a:rPr lang="en-GB" sz="2000" dirty="0"/>
                        <a:t>Pockets</a:t>
                      </a:r>
                    </a:p>
                  </a:txBody>
                  <a:tcPr>
                    <a:solidFill>
                      <a:srgbClr val="734586"/>
                    </a:solidFill>
                  </a:tcPr>
                </a:tc>
                <a:tc>
                  <a:txBody>
                    <a:bodyPr/>
                    <a:lstStyle/>
                    <a:p>
                      <a:r>
                        <a:rPr lang="en-GB" sz="2000" dirty="0"/>
                        <a:t>Prospects</a:t>
                      </a:r>
                    </a:p>
                  </a:txBody>
                  <a:tcPr>
                    <a:solidFill>
                      <a:srgbClr val="734586"/>
                    </a:solidFill>
                  </a:tcPr>
                </a:tc>
                <a:tc>
                  <a:txBody>
                    <a:bodyPr/>
                    <a:lstStyle/>
                    <a:p>
                      <a:r>
                        <a:rPr lang="en-GB" sz="2000" dirty="0"/>
                        <a:t>Places</a:t>
                      </a:r>
                    </a:p>
                  </a:txBody>
                  <a:tcPr>
                    <a:solidFill>
                      <a:srgbClr val="734586"/>
                    </a:solidFill>
                  </a:tcPr>
                </a:tc>
                <a:tc>
                  <a:txBody>
                    <a:bodyPr/>
                    <a:lstStyle/>
                    <a:p>
                      <a:r>
                        <a:rPr lang="en-GB" sz="2000" dirty="0"/>
                        <a:t>Other(s)</a:t>
                      </a:r>
                    </a:p>
                  </a:txBody>
                  <a:tcPr>
                    <a:solidFill>
                      <a:srgbClr val="734586"/>
                    </a:solidFill>
                  </a:tcPr>
                </a:tc>
                <a:extLst>
                  <a:ext uri="{0D108BD9-81ED-4DB2-BD59-A6C34878D82A}">
                    <a16:rowId xmlns:a16="http://schemas.microsoft.com/office/drawing/2014/main" val="3663060786"/>
                  </a:ext>
                </a:extLst>
              </a:tr>
              <a:tr h="361417">
                <a:tc>
                  <a:txBody>
                    <a:bodyPr/>
                    <a:lstStyle/>
                    <a:p>
                      <a:r>
                        <a:rPr lang="en-GB" sz="1600" b="1" dirty="0"/>
                        <a:t>What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2173781764"/>
                  </a:ext>
                </a:extLst>
              </a:tr>
              <a:tr h="1938509">
                <a:tc>
                  <a:txBody>
                    <a:bodyPr/>
                    <a:lstStyle/>
                    <a:p>
                      <a:pPr algn="r"/>
                      <a:r>
                        <a:rPr lang="en-GB" sz="1600" dirty="0"/>
                        <a:t>How might the design/delivery of the intervention/comparator limit participation of people experiencing socioeconomic disadvantage compared to those who are not?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t>Limited time to complete due to work and childcare</a:t>
                      </a:r>
                    </a:p>
                  </a:txBody>
                  <a:tcPr/>
                </a:tc>
                <a:tc>
                  <a:txBody>
                    <a:bodyPr/>
                    <a:lstStyle/>
                    <a:p>
                      <a:r>
                        <a:rPr lang="en-GB" sz="1600" dirty="0"/>
                        <a:t>Low literacy and digital literacy</a:t>
                      </a:r>
                    </a:p>
                    <a:p>
                      <a:endParaRPr lang="en-GB" sz="1600" dirty="0"/>
                    </a:p>
                    <a:p>
                      <a:r>
                        <a:rPr lang="en-GB" sz="1600" dirty="0"/>
                        <a:t>Not feeling educated enough to take part in a self-guided intervention</a:t>
                      </a:r>
                    </a:p>
                  </a:txBody>
                  <a:tcPr/>
                </a:tc>
                <a:tc>
                  <a:txBody>
                    <a:bodyPr/>
                    <a:lstStyle/>
                    <a:p>
                      <a:r>
                        <a:rPr lang="en-GB" sz="1600" dirty="0"/>
                        <a:t>Access to GP for ‘usual care’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t>Lack of social support might affect adherence to the intervention</a:t>
                      </a:r>
                    </a:p>
                    <a:p>
                      <a:endParaRPr lang="en-GB" sz="1600" dirty="0"/>
                    </a:p>
                  </a:txBody>
                  <a:tcPr/>
                </a:tc>
                <a:extLst>
                  <a:ext uri="{0D108BD9-81ED-4DB2-BD59-A6C34878D82A}">
                    <a16:rowId xmlns:a16="http://schemas.microsoft.com/office/drawing/2014/main" val="3310903012"/>
                  </a:ext>
                </a:extLst>
              </a:tr>
              <a:tr h="361417">
                <a:tc>
                  <a:txBody>
                    <a:bodyPr/>
                    <a:lstStyle/>
                    <a:p>
                      <a:pPr algn="r"/>
                      <a:r>
                        <a:rPr lang="en-GB" sz="1600" b="1" dirty="0"/>
                        <a:t>How</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768052842"/>
                  </a:ext>
                </a:extLst>
              </a:tr>
              <a:tr h="204177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How might the mode of delivery (e.g. telephone, video-call, face-to-face, in groups) limit the participation of people experiencing socioeconomic disadvantage compared with those who are not?</a:t>
                      </a:r>
                    </a:p>
                    <a:p>
                      <a:pPr algn="r"/>
                      <a:endParaRPr lang="en-GB" sz="16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t>Limited access to technological resources, data and devices</a:t>
                      </a:r>
                    </a:p>
                    <a:p>
                      <a:pPr algn="r"/>
                      <a:endParaRPr lang="en-GB" sz="1600" dirty="0"/>
                    </a:p>
                  </a:txBody>
                  <a:tcPr/>
                </a:tc>
                <a:tc>
                  <a:txBody>
                    <a:bodyPr/>
                    <a:lstStyle/>
                    <a:p>
                      <a:r>
                        <a:rPr lang="en-GB" sz="1600" dirty="0"/>
                        <a:t>Low digital literacy</a:t>
                      </a:r>
                    </a:p>
                  </a:txBody>
                  <a:tcPr/>
                </a:tc>
                <a:tc>
                  <a:txBody>
                    <a:bodyPr/>
                    <a:lstStyle/>
                    <a:p>
                      <a:r>
                        <a:rPr lang="en-GB" sz="1600" dirty="0"/>
                        <a:t>Space at home to complete the intervention</a:t>
                      </a:r>
                    </a:p>
                    <a:p>
                      <a:endParaRPr lang="en-GB" sz="1600" dirty="0"/>
                    </a:p>
                    <a:p>
                      <a:r>
                        <a:rPr lang="en-GB" sz="1600" dirty="0"/>
                        <a:t>Access to GP or other venue to complete the intervention</a:t>
                      </a:r>
                    </a:p>
                    <a:p>
                      <a:endParaRPr lang="en-GB" sz="1600" dirty="0"/>
                    </a:p>
                  </a:txBody>
                  <a:tcPr/>
                </a:tc>
                <a:tc>
                  <a:txBody>
                    <a:bodyPr/>
                    <a:lstStyle/>
                    <a:p>
                      <a:endParaRPr lang="en-GB" sz="1600" dirty="0"/>
                    </a:p>
                  </a:txBody>
                  <a:tcPr/>
                </a:tc>
                <a:extLst>
                  <a:ext uri="{0D108BD9-81ED-4DB2-BD59-A6C34878D82A}">
                    <a16:rowId xmlns:a16="http://schemas.microsoft.com/office/drawing/2014/main" val="2547266219"/>
                  </a:ext>
                </a:extLst>
              </a:tr>
            </a:tbl>
          </a:graphicData>
        </a:graphic>
      </p:graphicFrame>
    </p:spTree>
    <p:extLst>
      <p:ext uri="{BB962C8B-B14F-4D97-AF65-F5344CB8AC3E}">
        <p14:creationId xmlns:p14="http://schemas.microsoft.com/office/powerpoint/2010/main" val="35329436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7B5A-0402-4A7E-8997-619162CE3272}"/>
              </a:ext>
            </a:extLst>
          </p:cNvPr>
          <p:cNvSpPr>
            <a:spLocks noGrp="1"/>
          </p:cNvSpPr>
          <p:nvPr>
            <p:ph type="title"/>
          </p:nvPr>
        </p:nvSpPr>
        <p:spPr>
          <a:xfrm>
            <a:off x="298302" y="423678"/>
            <a:ext cx="11595396" cy="1325563"/>
          </a:xfrm>
        </p:spPr>
        <p:txBody>
          <a:bodyPr>
            <a:noAutofit/>
          </a:bodyPr>
          <a:lstStyle/>
          <a:p>
            <a:r>
              <a:rPr lang="en-GB" sz="3200" dirty="0"/>
              <a:t>Worksheet C (Q4): Will the way I have planned and designed my trial make it harder for people from different socioeconomic backgrounds to take part in the trial? </a:t>
            </a:r>
          </a:p>
        </p:txBody>
      </p:sp>
      <p:graphicFrame>
        <p:nvGraphicFramePr>
          <p:cNvPr id="4" name="Table 4">
            <a:extLst>
              <a:ext uri="{FF2B5EF4-FFF2-40B4-BE49-F238E27FC236}">
                <a16:creationId xmlns:a16="http://schemas.microsoft.com/office/drawing/2014/main" id="{79C9602C-1801-4181-8F3A-323DE11C5865}"/>
              </a:ext>
            </a:extLst>
          </p:cNvPr>
          <p:cNvGraphicFramePr>
            <a:graphicFrameLocks noGrp="1"/>
          </p:cNvGraphicFramePr>
          <p:nvPr>
            <p:ph idx="1"/>
            <p:extLst>
              <p:ext uri="{D42A27DB-BD31-4B8C-83A1-F6EECF244321}">
                <p14:modId xmlns:p14="http://schemas.microsoft.com/office/powerpoint/2010/main" val="4236697011"/>
              </p:ext>
            </p:extLst>
          </p:nvPr>
        </p:nvGraphicFramePr>
        <p:xfrm>
          <a:off x="0" y="2637384"/>
          <a:ext cx="12192000" cy="4484212"/>
        </p:xfrm>
        <a:graphic>
          <a:graphicData uri="http://schemas.openxmlformats.org/drawingml/2006/table">
            <a:tbl>
              <a:tblPr firstRow="1" bandRow="1">
                <a:tableStyleId>{5C22544A-7EE6-4342-B048-85BDC9FD1C3A}</a:tableStyleId>
              </a:tblPr>
              <a:tblGrid>
                <a:gridCol w="2684585">
                  <a:extLst>
                    <a:ext uri="{9D8B030D-6E8A-4147-A177-3AD203B41FA5}">
                      <a16:colId xmlns:a16="http://schemas.microsoft.com/office/drawing/2014/main" val="986676797"/>
                    </a:ext>
                  </a:extLst>
                </a:gridCol>
                <a:gridCol w="2192215">
                  <a:extLst>
                    <a:ext uri="{9D8B030D-6E8A-4147-A177-3AD203B41FA5}">
                      <a16:colId xmlns:a16="http://schemas.microsoft.com/office/drawing/2014/main" val="4008515589"/>
                    </a:ext>
                  </a:extLst>
                </a:gridCol>
                <a:gridCol w="2209800">
                  <a:extLst>
                    <a:ext uri="{9D8B030D-6E8A-4147-A177-3AD203B41FA5}">
                      <a16:colId xmlns:a16="http://schemas.microsoft.com/office/drawing/2014/main" val="4014316962"/>
                    </a:ext>
                  </a:extLst>
                </a:gridCol>
                <a:gridCol w="2033954">
                  <a:extLst>
                    <a:ext uri="{9D8B030D-6E8A-4147-A177-3AD203B41FA5}">
                      <a16:colId xmlns:a16="http://schemas.microsoft.com/office/drawing/2014/main" val="1581699905"/>
                    </a:ext>
                  </a:extLst>
                </a:gridCol>
                <a:gridCol w="3071446">
                  <a:extLst>
                    <a:ext uri="{9D8B030D-6E8A-4147-A177-3AD203B41FA5}">
                      <a16:colId xmlns:a16="http://schemas.microsoft.com/office/drawing/2014/main" val="4045748496"/>
                    </a:ext>
                  </a:extLst>
                </a:gridCol>
              </a:tblGrid>
              <a:tr h="496922">
                <a:tc>
                  <a:txBody>
                    <a:bodyPr/>
                    <a:lstStyle/>
                    <a:p>
                      <a:endParaRPr lang="en-GB" sz="1400" dirty="0"/>
                    </a:p>
                  </a:txBody>
                  <a:tcPr>
                    <a:solidFill>
                      <a:srgbClr val="734586"/>
                    </a:solidFill>
                  </a:tcPr>
                </a:tc>
                <a:tc>
                  <a:txBody>
                    <a:bodyPr/>
                    <a:lstStyle/>
                    <a:p>
                      <a:r>
                        <a:rPr lang="en-GB" sz="2000" dirty="0"/>
                        <a:t>Pockets</a:t>
                      </a:r>
                    </a:p>
                  </a:txBody>
                  <a:tcPr>
                    <a:solidFill>
                      <a:srgbClr val="734586"/>
                    </a:solidFill>
                  </a:tcPr>
                </a:tc>
                <a:tc>
                  <a:txBody>
                    <a:bodyPr/>
                    <a:lstStyle/>
                    <a:p>
                      <a:r>
                        <a:rPr lang="en-GB" sz="2000" dirty="0"/>
                        <a:t>Prospects</a:t>
                      </a:r>
                    </a:p>
                  </a:txBody>
                  <a:tcPr>
                    <a:solidFill>
                      <a:srgbClr val="734586"/>
                    </a:solidFill>
                  </a:tcPr>
                </a:tc>
                <a:tc>
                  <a:txBody>
                    <a:bodyPr/>
                    <a:lstStyle/>
                    <a:p>
                      <a:r>
                        <a:rPr lang="en-GB" sz="2000" dirty="0"/>
                        <a:t>Places</a:t>
                      </a:r>
                    </a:p>
                  </a:txBody>
                  <a:tcPr>
                    <a:solidFill>
                      <a:srgbClr val="734586"/>
                    </a:solidFill>
                  </a:tcPr>
                </a:tc>
                <a:tc>
                  <a:txBody>
                    <a:bodyPr/>
                    <a:lstStyle/>
                    <a:p>
                      <a:r>
                        <a:rPr lang="en-GB" sz="2000" dirty="0"/>
                        <a:t>Other(s)</a:t>
                      </a:r>
                    </a:p>
                  </a:txBody>
                  <a:tcPr>
                    <a:solidFill>
                      <a:srgbClr val="734586"/>
                    </a:solidFill>
                  </a:tcPr>
                </a:tc>
                <a:extLst>
                  <a:ext uri="{0D108BD9-81ED-4DB2-BD59-A6C34878D82A}">
                    <a16:rowId xmlns:a16="http://schemas.microsoft.com/office/drawing/2014/main" val="3663060786"/>
                  </a:ext>
                </a:extLst>
              </a:tr>
              <a:tr h="369465">
                <a:tc>
                  <a:txBody>
                    <a:bodyPr/>
                    <a:lstStyle/>
                    <a:p>
                      <a:r>
                        <a:rPr lang="en-GB" sz="1400" b="1" dirty="0"/>
                        <a:t>Eligibility</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552927416"/>
                  </a:ext>
                </a:extLst>
              </a:tr>
              <a:tr h="1321362">
                <a:tc>
                  <a:txBody>
                    <a:bodyPr/>
                    <a:lstStyle/>
                    <a:p>
                      <a:r>
                        <a:rPr lang="en-GB" sz="1400" dirty="0"/>
                        <a:t>How might eligibility criteria exclude people experiencing socioeconomic disadvantage for reasons other than their clinical eligibility for the trial compared with those who are not?</a:t>
                      </a:r>
                    </a:p>
                  </a:txBody>
                  <a:tcPr/>
                </a:tc>
                <a:tc>
                  <a:txBody>
                    <a:bodyPr/>
                    <a:lstStyle/>
                    <a:p>
                      <a:r>
                        <a:rPr lang="en-GB" sz="1400" dirty="0"/>
                        <a:t>Not explicit in inclusion criteria but internet/mobile telephone access is required to take part in the intervention. </a:t>
                      </a:r>
                    </a:p>
                  </a:txBody>
                  <a:tcPr/>
                </a:tc>
                <a:tc>
                  <a:txBody>
                    <a:bodyPr/>
                    <a:lstStyle/>
                    <a:p>
                      <a:r>
                        <a:rPr lang="en-GB" sz="1400" dirty="0"/>
                        <a:t>Excludes: suicidal, post-natal, bereaved, alcohol or drug abuse</a:t>
                      </a:r>
                    </a:p>
                    <a:p>
                      <a:endParaRPr lang="en-GB" sz="1400" dirty="0"/>
                    </a:p>
                  </a:txBody>
                  <a:tcPr/>
                </a:tc>
                <a:tc>
                  <a:txBody>
                    <a:bodyPr/>
                    <a:lstStyle/>
                    <a:p>
                      <a:r>
                        <a:rPr lang="en-GB" sz="1400" dirty="0"/>
                        <a:t>Access to healthcare – registered with a GP, though screened with PHQ-9</a:t>
                      </a:r>
                    </a:p>
                  </a:txBody>
                  <a:tcPr/>
                </a:tc>
                <a:tc>
                  <a:txBody>
                    <a:bodyPr/>
                    <a:lstStyle/>
                    <a:p>
                      <a:r>
                        <a:rPr lang="en-GB" sz="1400" dirty="0"/>
                        <a:t>A concrete diagnosis of depression is sometimes difficult, especially for those not engaging in services, such as those who are not registered with a GP </a:t>
                      </a:r>
                    </a:p>
                  </a:txBody>
                  <a:tcPr/>
                </a:tc>
                <a:extLst>
                  <a:ext uri="{0D108BD9-81ED-4DB2-BD59-A6C34878D82A}">
                    <a16:rowId xmlns:a16="http://schemas.microsoft.com/office/drawing/2014/main" val="439670808"/>
                  </a:ext>
                </a:extLst>
              </a:tr>
              <a:tr h="304930">
                <a:tc>
                  <a:txBody>
                    <a:bodyPr/>
                    <a:lstStyle/>
                    <a:p>
                      <a:r>
                        <a:rPr lang="en-GB" sz="1400" b="1" dirty="0"/>
                        <a:t>Trial information</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659366505"/>
                  </a:ext>
                </a:extLst>
              </a:tr>
              <a:tr h="1727935">
                <a:tc>
                  <a:txBody>
                    <a:bodyPr/>
                    <a:lstStyle/>
                    <a:p>
                      <a:r>
                        <a:rPr lang="en-GB" sz="1400" dirty="0"/>
                        <a:t>How might the way(s) (and by whom) potential participants are made aware of the trial limit the participation of people experiencing socioeconomic disadvantage compared to those who are not?</a:t>
                      </a:r>
                    </a:p>
                  </a:txBody>
                  <a:tcPr/>
                </a:tc>
                <a:tc>
                  <a:txBody>
                    <a:bodyPr/>
                    <a:lstStyle/>
                    <a:p>
                      <a:r>
                        <a:rPr lang="en-GB" sz="1400" dirty="0"/>
                        <a:t>Letterheaded paper in brown envelope that has negative associations for participant (e.g. debt agency) </a:t>
                      </a:r>
                    </a:p>
                  </a:txBody>
                  <a:tcPr/>
                </a:tc>
                <a:tc>
                  <a:txBody>
                    <a:bodyPr/>
                    <a:lstStyle/>
                    <a:p>
                      <a:r>
                        <a:rPr lang="en-GB" sz="1400" dirty="0"/>
                        <a:t>Low literacy considerations for information sheets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Recruitment only via GP</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Power dynamics with recruiting staff. </a:t>
                      </a:r>
                      <a:r>
                        <a:rPr lang="en-GB" sz="1400" kern="1200" dirty="0">
                          <a:solidFill>
                            <a:schemeClr val="dk1"/>
                          </a:solidFill>
                          <a:effectLst/>
                          <a:latin typeface="+mn-lt"/>
                          <a:ea typeface="+mn-ea"/>
                          <a:cs typeface="+mn-cs"/>
                        </a:rPr>
                        <a:t>There was discussion of power imbalance, particularly with doctors and it was suggested that people use first names (which nurses tend to do more than doctors)</a:t>
                      </a:r>
                      <a:endParaRPr lang="en-GB" sz="1400" dirty="0"/>
                    </a:p>
                    <a:p>
                      <a:endParaRPr lang="en-GB" sz="1400" dirty="0"/>
                    </a:p>
                  </a:txBody>
                  <a:tcPr/>
                </a:tc>
                <a:extLst>
                  <a:ext uri="{0D108BD9-81ED-4DB2-BD59-A6C34878D82A}">
                    <a16:rowId xmlns:a16="http://schemas.microsoft.com/office/drawing/2014/main" val="3310903012"/>
                  </a:ext>
                </a:extLst>
              </a:tr>
            </a:tbl>
          </a:graphicData>
        </a:graphic>
      </p:graphicFrame>
      <p:sp>
        <p:nvSpPr>
          <p:cNvPr id="3" name="TextBox 2">
            <a:extLst>
              <a:ext uri="{FF2B5EF4-FFF2-40B4-BE49-F238E27FC236}">
                <a16:creationId xmlns:a16="http://schemas.microsoft.com/office/drawing/2014/main" id="{77975CE9-B574-4A01-B53A-95A1F64D47C5}"/>
              </a:ext>
            </a:extLst>
          </p:cNvPr>
          <p:cNvSpPr txBox="1"/>
          <p:nvPr/>
        </p:nvSpPr>
        <p:spPr>
          <a:xfrm>
            <a:off x="563550" y="1749241"/>
            <a:ext cx="11216936" cy="830997"/>
          </a:xfrm>
          <a:prstGeom prst="rect">
            <a:avLst/>
          </a:prstGeom>
          <a:noFill/>
        </p:spPr>
        <p:txBody>
          <a:bodyPr wrap="square" rtlCol="0">
            <a:spAutoFit/>
          </a:bodyPr>
          <a:lstStyle/>
          <a:p>
            <a:r>
              <a:rPr lang="en-GB" sz="2400" dirty="0">
                <a:solidFill>
                  <a:srgbClr val="1B3671"/>
                </a:solidFill>
                <a:effectLst/>
                <a:latin typeface="Calibri Light" panose="020F0302020204030204" pitchFamily="34" charset="0"/>
                <a:ea typeface="Calibri" panose="020F0502020204030204" pitchFamily="34" charset="0"/>
                <a:cs typeface="Calibri Light" panose="020F0302020204030204" pitchFamily="34" charset="0"/>
              </a:rPr>
              <a:t>Worksheet C.1: Trial eligibility and accessibility factors that might affect how some groups engage with the trial</a:t>
            </a:r>
            <a:endParaRPr lang="en-GB" sz="2000" dirty="0"/>
          </a:p>
        </p:txBody>
      </p:sp>
    </p:spTree>
    <p:extLst>
      <p:ext uri="{BB962C8B-B14F-4D97-AF65-F5344CB8AC3E}">
        <p14:creationId xmlns:p14="http://schemas.microsoft.com/office/powerpoint/2010/main" val="72670952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75CE9-B574-4A01-B53A-95A1F64D47C5}"/>
              </a:ext>
            </a:extLst>
          </p:cNvPr>
          <p:cNvSpPr txBox="1"/>
          <p:nvPr/>
        </p:nvSpPr>
        <p:spPr>
          <a:xfrm>
            <a:off x="683260" y="1754218"/>
            <a:ext cx="11216936" cy="830997"/>
          </a:xfrm>
          <a:prstGeom prst="rect">
            <a:avLst/>
          </a:prstGeom>
          <a:noFill/>
        </p:spPr>
        <p:txBody>
          <a:bodyPr wrap="square" rtlCol="0">
            <a:spAutoFit/>
          </a:bodyPr>
          <a:lstStyle/>
          <a:p>
            <a:r>
              <a:rPr lang="en-GB" sz="2400" dirty="0">
                <a:solidFill>
                  <a:srgbClr val="734586"/>
                </a:solidFill>
                <a:effectLst/>
                <a:latin typeface="Calibri Light" panose="020F0302020204030204" pitchFamily="34" charset="0"/>
                <a:ea typeface="Calibri" panose="020F0502020204030204" pitchFamily="34" charset="0"/>
                <a:cs typeface="Calibri Light" panose="020F0302020204030204" pitchFamily="34" charset="0"/>
              </a:rPr>
              <a:t>Worksheet C.2: Trial data collection factors that might affect how some groups engage with the trial</a:t>
            </a:r>
            <a:endParaRPr lang="en-GB" sz="2000" dirty="0">
              <a:solidFill>
                <a:srgbClr val="734586"/>
              </a:solidFill>
            </a:endParaRPr>
          </a:p>
        </p:txBody>
      </p:sp>
      <p:sp>
        <p:nvSpPr>
          <p:cNvPr id="8" name="Title 1">
            <a:extLst>
              <a:ext uri="{FF2B5EF4-FFF2-40B4-BE49-F238E27FC236}">
                <a16:creationId xmlns:a16="http://schemas.microsoft.com/office/drawing/2014/main" id="{88577834-214B-4D00-956D-D83B573B70F7}"/>
              </a:ext>
            </a:extLst>
          </p:cNvPr>
          <p:cNvSpPr txBox="1">
            <a:spLocks/>
          </p:cNvSpPr>
          <p:nvPr/>
        </p:nvSpPr>
        <p:spPr>
          <a:xfrm>
            <a:off x="291804" y="448529"/>
            <a:ext cx="1159539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734586"/>
                </a:solidFill>
              </a:rPr>
              <a:t>Worksheet C (Q4): Will the way I have planned and designed my trial make it harder for people from different socioeconomic backgrounds to take part in the trial? </a:t>
            </a:r>
          </a:p>
        </p:txBody>
      </p:sp>
      <p:graphicFrame>
        <p:nvGraphicFramePr>
          <p:cNvPr id="13" name="Table 4">
            <a:extLst>
              <a:ext uri="{FF2B5EF4-FFF2-40B4-BE49-F238E27FC236}">
                <a16:creationId xmlns:a16="http://schemas.microsoft.com/office/drawing/2014/main" id="{FF663A92-8598-4C16-99BF-6F440247B4ED}"/>
              </a:ext>
            </a:extLst>
          </p:cNvPr>
          <p:cNvGraphicFramePr>
            <a:graphicFrameLocks noGrp="1"/>
          </p:cNvGraphicFramePr>
          <p:nvPr>
            <p:ph idx="1"/>
            <p:extLst>
              <p:ext uri="{D42A27DB-BD31-4B8C-83A1-F6EECF244321}">
                <p14:modId xmlns:p14="http://schemas.microsoft.com/office/powerpoint/2010/main" val="547694935"/>
              </p:ext>
            </p:extLst>
          </p:nvPr>
        </p:nvGraphicFramePr>
        <p:xfrm>
          <a:off x="1" y="2569248"/>
          <a:ext cx="12192000" cy="4610105"/>
        </p:xfrm>
        <a:graphic>
          <a:graphicData uri="http://schemas.openxmlformats.org/drawingml/2006/table">
            <a:tbl>
              <a:tblPr firstRow="1" bandRow="1">
                <a:tableStyleId>{5C22544A-7EE6-4342-B048-85BDC9FD1C3A}</a:tableStyleId>
              </a:tblPr>
              <a:tblGrid>
                <a:gridCol w="3247291">
                  <a:extLst>
                    <a:ext uri="{9D8B030D-6E8A-4147-A177-3AD203B41FA5}">
                      <a16:colId xmlns:a16="http://schemas.microsoft.com/office/drawing/2014/main" val="986676797"/>
                    </a:ext>
                  </a:extLst>
                </a:gridCol>
                <a:gridCol w="1925580">
                  <a:extLst>
                    <a:ext uri="{9D8B030D-6E8A-4147-A177-3AD203B41FA5}">
                      <a16:colId xmlns:a16="http://schemas.microsoft.com/office/drawing/2014/main" val="4008515589"/>
                    </a:ext>
                  </a:extLst>
                </a:gridCol>
                <a:gridCol w="2142329">
                  <a:extLst>
                    <a:ext uri="{9D8B030D-6E8A-4147-A177-3AD203B41FA5}">
                      <a16:colId xmlns:a16="http://schemas.microsoft.com/office/drawing/2014/main" val="4014316962"/>
                    </a:ext>
                  </a:extLst>
                </a:gridCol>
                <a:gridCol w="2520461">
                  <a:extLst>
                    <a:ext uri="{9D8B030D-6E8A-4147-A177-3AD203B41FA5}">
                      <a16:colId xmlns:a16="http://schemas.microsoft.com/office/drawing/2014/main" val="1581699905"/>
                    </a:ext>
                  </a:extLst>
                </a:gridCol>
                <a:gridCol w="2356339">
                  <a:extLst>
                    <a:ext uri="{9D8B030D-6E8A-4147-A177-3AD203B41FA5}">
                      <a16:colId xmlns:a16="http://schemas.microsoft.com/office/drawing/2014/main" val="4045748496"/>
                    </a:ext>
                  </a:extLst>
                </a:gridCol>
              </a:tblGrid>
              <a:tr h="488873">
                <a:tc>
                  <a:txBody>
                    <a:bodyPr/>
                    <a:lstStyle/>
                    <a:p>
                      <a:endParaRPr lang="en-GB" sz="1400" dirty="0"/>
                    </a:p>
                  </a:txBody>
                  <a:tcPr>
                    <a:solidFill>
                      <a:srgbClr val="734586"/>
                    </a:solidFill>
                  </a:tcPr>
                </a:tc>
                <a:tc>
                  <a:txBody>
                    <a:bodyPr/>
                    <a:lstStyle/>
                    <a:p>
                      <a:r>
                        <a:rPr lang="en-GB" sz="2000" dirty="0"/>
                        <a:t>Pockets</a:t>
                      </a:r>
                    </a:p>
                  </a:txBody>
                  <a:tcPr>
                    <a:solidFill>
                      <a:srgbClr val="734586"/>
                    </a:solidFill>
                  </a:tcPr>
                </a:tc>
                <a:tc>
                  <a:txBody>
                    <a:bodyPr/>
                    <a:lstStyle/>
                    <a:p>
                      <a:r>
                        <a:rPr lang="en-GB" sz="2000" dirty="0"/>
                        <a:t>Prospects</a:t>
                      </a:r>
                    </a:p>
                  </a:txBody>
                  <a:tcPr>
                    <a:solidFill>
                      <a:srgbClr val="734586"/>
                    </a:solidFill>
                  </a:tcPr>
                </a:tc>
                <a:tc>
                  <a:txBody>
                    <a:bodyPr/>
                    <a:lstStyle/>
                    <a:p>
                      <a:r>
                        <a:rPr lang="en-GB" sz="2000" dirty="0"/>
                        <a:t>Places</a:t>
                      </a:r>
                    </a:p>
                  </a:txBody>
                  <a:tcPr>
                    <a:solidFill>
                      <a:srgbClr val="734586"/>
                    </a:solidFill>
                  </a:tcPr>
                </a:tc>
                <a:tc>
                  <a:txBody>
                    <a:bodyPr/>
                    <a:lstStyle/>
                    <a:p>
                      <a:r>
                        <a:rPr lang="en-GB" sz="2000" dirty="0"/>
                        <a:t>Other(s)</a:t>
                      </a:r>
                    </a:p>
                  </a:txBody>
                  <a:tcPr>
                    <a:solidFill>
                      <a:srgbClr val="734586"/>
                    </a:solidFill>
                  </a:tcPr>
                </a:tc>
                <a:extLst>
                  <a:ext uri="{0D108BD9-81ED-4DB2-BD59-A6C34878D82A}">
                    <a16:rowId xmlns:a16="http://schemas.microsoft.com/office/drawing/2014/main" val="3663060786"/>
                  </a:ext>
                </a:extLst>
              </a:tr>
              <a:tr h="299990">
                <a:tc>
                  <a:txBody>
                    <a:bodyPr/>
                    <a:lstStyle/>
                    <a:p>
                      <a:r>
                        <a:rPr lang="en-GB" sz="1400" b="1" dirty="0"/>
                        <a:t>Who</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158564608"/>
                  </a:ext>
                </a:extLst>
              </a:tr>
              <a:tr h="1499952">
                <a:tc>
                  <a:txBody>
                    <a:bodyPr/>
                    <a:lstStyle/>
                    <a:p>
                      <a:r>
                        <a:rPr lang="en-GB" sz="1400" dirty="0"/>
                        <a:t>How might the people who collect data limit the participation of people experiencing socioeconomic disadvantage (e.g. role, power dynamics, relationship) compared with those who are not?</a:t>
                      </a:r>
                    </a:p>
                  </a:txBody>
                  <a:tcPr/>
                </a:tc>
                <a:tc>
                  <a:txBody>
                    <a:bodyPr/>
                    <a:lstStyle/>
                    <a:p>
                      <a:r>
                        <a:rPr lang="en-GB" sz="1400" dirty="0"/>
                        <a:t>Internet/mobile telephone access</a:t>
                      </a:r>
                    </a:p>
                  </a:txBody>
                  <a:tcPr/>
                </a:tc>
                <a:tc>
                  <a:txBody>
                    <a:bodyPr/>
                    <a:lstStyle/>
                    <a:p>
                      <a:r>
                        <a:rPr lang="en-GB" sz="1400" dirty="0"/>
                        <a:t>Low self-confidence or motivation, which plays into perceived power disparities and mistrust</a:t>
                      </a:r>
                    </a:p>
                  </a:txBody>
                  <a:tcPr/>
                </a:tc>
                <a:tc>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Power dynamics</a:t>
                      </a:r>
                    </a:p>
                  </a:txBody>
                  <a:tcPr/>
                </a:tc>
                <a:extLst>
                  <a:ext uri="{0D108BD9-81ED-4DB2-BD59-A6C34878D82A}">
                    <a16:rowId xmlns:a16="http://schemas.microsoft.com/office/drawing/2014/main" val="439670808"/>
                  </a:ext>
                </a:extLst>
              </a:tr>
              <a:tr h="299990">
                <a:tc>
                  <a:txBody>
                    <a:bodyPr/>
                    <a:lstStyle/>
                    <a:p>
                      <a:r>
                        <a:rPr lang="en-GB" sz="1400" b="1" dirty="0"/>
                        <a:t>Where</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398650846"/>
                  </a:ext>
                </a:extLst>
              </a:tr>
              <a:tr h="1699945">
                <a:tc>
                  <a:txBody>
                    <a:bodyPr/>
                    <a:lstStyle/>
                    <a:p>
                      <a:r>
                        <a:rPr lang="en-GB" sz="1400" dirty="0"/>
                        <a:t>How might the location where trial data are collected limit participation of people experiencing socioeconomic disadvantage compared with those who are not? (e.g. no/limited disposable income for additional public transport, don’t drive, poor transport links, feeling uncomfortable in setting)</a:t>
                      </a:r>
                    </a:p>
                  </a:txBody>
                  <a:tcPr/>
                </a:tc>
                <a:tc>
                  <a:txBody>
                    <a:bodyPr/>
                    <a:lstStyle/>
                    <a:p>
                      <a:r>
                        <a:rPr lang="en-GB" sz="1400" dirty="0"/>
                        <a:t>People may have limited time or money to travel to visits</a:t>
                      </a:r>
                    </a:p>
                    <a:p>
                      <a:endParaRPr lang="en-GB" sz="1400" dirty="0"/>
                    </a:p>
                    <a:p>
                      <a:r>
                        <a:rPr lang="en-GB" sz="1400" dirty="0"/>
                        <a:t>Remote collection has issue around digital access</a:t>
                      </a:r>
                    </a:p>
                  </a:txBody>
                  <a:tcPr/>
                </a:tc>
                <a:tc>
                  <a:txBody>
                    <a:bodyPr/>
                    <a:lstStyle/>
                    <a:p>
                      <a:r>
                        <a:rPr lang="en-GB" sz="1400" dirty="0"/>
                        <a:t>Low self-confidence or motivation leading to more DNAs</a:t>
                      </a:r>
                    </a:p>
                    <a:p>
                      <a:endParaRPr lang="en-GB" sz="14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t>Remote collection has issue around digital access and digital literacy</a:t>
                      </a:r>
                    </a:p>
                    <a:p>
                      <a:endParaRPr lang="en-GB" sz="1400" dirty="0"/>
                    </a:p>
                  </a:txBody>
                  <a:tcPr/>
                </a:tc>
                <a:tc>
                  <a:txBody>
                    <a:bodyPr/>
                    <a:lstStyle/>
                    <a:p>
                      <a:r>
                        <a:rPr lang="en-GB" sz="1400" dirty="0"/>
                        <a:t>Limited access to GPs, transport</a:t>
                      </a:r>
                    </a:p>
                    <a:p>
                      <a:endParaRPr lang="en-GB" sz="1400" dirty="0"/>
                    </a:p>
                    <a:p>
                      <a:r>
                        <a:rPr lang="en-GB" sz="1400" dirty="0"/>
                        <a:t>Private space in their home for completion could be limited </a:t>
                      </a:r>
                    </a:p>
                  </a:txBody>
                  <a:tcPr/>
                </a:tc>
                <a:tc>
                  <a:txBody>
                    <a:bodyPr/>
                    <a:lstStyle/>
                    <a:p>
                      <a:endParaRPr lang="en-GB" sz="1400" dirty="0"/>
                    </a:p>
                  </a:txBody>
                  <a:tcPr/>
                </a:tc>
                <a:extLst>
                  <a:ext uri="{0D108BD9-81ED-4DB2-BD59-A6C34878D82A}">
                    <a16:rowId xmlns:a16="http://schemas.microsoft.com/office/drawing/2014/main" val="3310903012"/>
                  </a:ext>
                </a:extLst>
              </a:tr>
            </a:tbl>
          </a:graphicData>
        </a:graphic>
      </p:graphicFrame>
    </p:spTree>
    <p:extLst>
      <p:ext uri="{BB962C8B-B14F-4D97-AF65-F5344CB8AC3E}">
        <p14:creationId xmlns:p14="http://schemas.microsoft.com/office/powerpoint/2010/main" val="8854065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75CE9-B574-4A01-B53A-95A1F64D47C5}"/>
              </a:ext>
            </a:extLst>
          </p:cNvPr>
          <p:cNvSpPr txBox="1"/>
          <p:nvPr/>
        </p:nvSpPr>
        <p:spPr>
          <a:xfrm>
            <a:off x="683260" y="1754218"/>
            <a:ext cx="11216936" cy="461665"/>
          </a:xfrm>
          <a:prstGeom prst="rect">
            <a:avLst/>
          </a:prstGeom>
          <a:noFill/>
        </p:spPr>
        <p:txBody>
          <a:bodyPr wrap="square" rtlCol="0">
            <a:spAutoFit/>
          </a:bodyPr>
          <a:lstStyle/>
          <a:p>
            <a:r>
              <a:rPr lang="en-GB" sz="2400" dirty="0">
                <a:solidFill>
                  <a:srgbClr val="1B3671"/>
                </a:solidFill>
                <a:effectLst/>
                <a:latin typeface="Calibri Light" panose="020F0302020204030204" pitchFamily="34" charset="0"/>
                <a:ea typeface="Calibri" panose="020F0502020204030204" pitchFamily="34" charset="0"/>
                <a:cs typeface="Calibri Light" panose="020F0302020204030204" pitchFamily="34" charset="0"/>
              </a:rPr>
              <a:t>Worksheet C.3: Factors that might affect the analysis of trial results</a:t>
            </a:r>
          </a:p>
        </p:txBody>
      </p:sp>
      <p:sp>
        <p:nvSpPr>
          <p:cNvPr id="8" name="Title 1">
            <a:extLst>
              <a:ext uri="{FF2B5EF4-FFF2-40B4-BE49-F238E27FC236}">
                <a16:creationId xmlns:a16="http://schemas.microsoft.com/office/drawing/2014/main" id="{88577834-214B-4D00-956D-D83B573B70F7}"/>
              </a:ext>
            </a:extLst>
          </p:cNvPr>
          <p:cNvSpPr txBox="1">
            <a:spLocks/>
          </p:cNvSpPr>
          <p:nvPr/>
        </p:nvSpPr>
        <p:spPr>
          <a:xfrm>
            <a:off x="291804" y="448529"/>
            <a:ext cx="1159539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734586"/>
                </a:solidFill>
              </a:rPr>
              <a:t>Worksheet C (Q4): Will the way I have planned and designed my trial make it harder for people from different socioeconomic backgrounds to take part in the trial? </a:t>
            </a:r>
          </a:p>
        </p:txBody>
      </p:sp>
      <p:graphicFrame>
        <p:nvGraphicFramePr>
          <p:cNvPr id="13" name="Table 4">
            <a:extLst>
              <a:ext uri="{FF2B5EF4-FFF2-40B4-BE49-F238E27FC236}">
                <a16:creationId xmlns:a16="http://schemas.microsoft.com/office/drawing/2014/main" id="{FF663A92-8598-4C16-99BF-6F440247B4ED}"/>
              </a:ext>
            </a:extLst>
          </p:cNvPr>
          <p:cNvGraphicFramePr>
            <a:graphicFrameLocks noGrp="1"/>
          </p:cNvGraphicFramePr>
          <p:nvPr>
            <p:ph idx="1"/>
            <p:extLst>
              <p:ext uri="{D42A27DB-BD31-4B8C-83A1-F6EECF244321}">
                <p14:modId xmlns:p14="http://schemas.microsoft.com/office/powerpoint/2010/main" val="4146454630"/>
              </p:ext>
            </p:extLst>
          </p:nvPr>
        </p:nvGraphicFramePr>
        <p:xfrm>
          <a:off x="-21408" y="2304830"/>
          <a:ext cx="12213410" cy="4553167"/>
        </p:xfrm>
        <a:graphic>
          <a:graphicData uri="http://schemas.openxmlformats.org/drawingml/2006/table">
            <a:tbl>
              <a:tblPr firstRow="1" bandRow="1">
                <a:tableStyleId>{5C22544A-7EE6-4342-B048-85BDC9FD1C3A}</a:tableStyleId>
              </a:tblPr>
              <a:tblGrid>
                <a:gridCol w="2858393">
                  <a:extLst>
                    <a:ext uri="{9D8B030D-6E8A-4147-A177-3AD203B41FA5}">
                      <a16:colId xmlns:a16="http://schemas.microsoft.com/office/drawing/2014/main" val="986676797"/>
                    </a:ext>
                  </a:extLst>
                </a:gridCol>
                <a:gridCol w="2579077">
                  <a:extLst>
                    <a:ext uri="{9D8B030D-6E8A-4147-A177-3AD203B41FA5}">
                      <a16:colId xmlns:a16="http://schemas.microsoft.com/office/drawing/2014/main" val="4008515589"/>
                    </a:ext>
                  </a:extLst>
                </a:gridCol>
                <a:gridCol w="2625969">
                  <a:extLst>
                    <a:ext uri="{9D8B030D-6E8A-4147-A177-3AD203B41FA5}">
                      <a16:colId xmlns:a16="http://schemas.microsoft.com/office/drawing/2014/main" val="4014316962"/>
                    </a:ext>
                  </a:extLst>
                </a:gridCol>
                <a:gridCol w="2192215">
                  <a:extLst>
                    <a:ext uri="{9D8B030D-6E8A-4147-A177-3AD203B41FA5}">
                      <a16:colId xmlns:a16="http://schemas.microsoft.com/office/drawing/2014/main" val="1581699905"/>
                    </a:ext>
                  </a:extLst>
                </a:gridCol>
                <a:gridCol w="1957756">
                  <a:extLst>
                    <a:ext uri="{9D8B030D-6E8A-4147-A177-3AD203B41FA5}">
                      <a16:colId xmlns:a16="http://schemas.microsoft.com/office/drawing/2014/main" val="4045748496"/>
                    </a:ext>
                  </a:extLst>
                </a:gridCol>
              </a:tblGrid>
              <a:tr h="572398">
                <a:tc>
                  <a:txBody>
                    <a:bodyPr/>
                    <a:lstStyle/>
                    <a:p>
                      <a:endParaRPr lang="en-GB" sz="1400" dirty="0"/>
                    </a:p>
                  </a:txBody>
                  <a:tcPr>
                    <a:solidFill>
                      <a:srgbClr val="734586"/>
                    </a:solidFill>
                  </a:tcPr>
                </a:tc>
                <a:tc>
                  <a:txBody>
                    <a:bodyPr/>
                    <a:lstStyle/>
                    <a:p>
                      <a:r>
                        <a:rPr lang="en-GB" sz="2000" dirty="0"/>
                        <a:t>Pockets</a:t>
                      </a:r>
                    </a:p>
                  </a:txBody>
                  <a:tcPr>
                    <a:solidFill>
                      <a:srgbClr val="734586"/>
                    </a:solidFill>
                  </a:tcPr>
                </a:tc>
                <a:tc>
                  <a:txBody>
                    <a:bodyPr/>
                    <a:lstStyle/>
                    <a:p>
                      <a:r>
                        <a:rPr lang="en-GB" sz="2000" dirty="0"/>
                        <a:t>Prospects</a:t>
                      </a:r>
                    </a:p>
                  </a:txBody>
                  <a:tcPr>
                    <a:solidFill>
                      <a:srgbClr val="734586"/>
                    </a:solidFill>
                  </a:tcPr>
                </a:tc>
                <a:tc>
                  <a:txBody>
                    <a:bodyPr/>
                    <a:lstStyle/>
                    <a:p>
                      <a:r>
                        <a:rPr lang="en-GB" sz="2000" dirty="0"/>
                        <a:t>Places</a:t>
                      </a:r>
                    </a:p>
                  </a:txBody>
                  <a:tcPr>
                    <a:solidFill>
                      <a:srgbClr val="734586"/>
                    </a:solidFill>
                  </a:tcPr>
                </a:tc>
                <a:tc>
                  <a:txBody>
                    <a:bodyPr/>
                    <a:lstStyle/>
                    <a:p>
                      <a:r>
                        <a:rPr lang="en-GB" sz="2000" dirty="0"/>
                        <a:t>Other(s)</a:t>
                      </a:r>
                    </a:p>
                  </a:txBody>
                  <a:tcPr>
                    <a:solidFill>
                      <a:srgbClr val="734586"/>
                    </a:solidFill>
                  </a:tcPr>
                </a:tc>
                <a:extLst>
                  <a:ext uri="{0D108BD9-81ED-4DB2-BD59-A6C34878D82A}">
                    <a16:rowId xmlns:a16="http://schemas.microsoft.com/office/drawing/2014/main" val="3663060786"/>
                  </a:ext>
                </a:extLst>
              </a:tr>
              <a:tr h="351244">
                <a:tc>
                  <a:txBody>
                    <a:bodyPr/>
                    <a:lstStyle/>
                    <a:p>
                      <a:r>
                        <a:rPr lang="en-GB" sz="1400" b="1" dirty="0"/>
                        <a:t>Retention</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158564608"/>
                  </a:ext>
                </a:extLst>
              </a:tr>
              <a:tr h="1756222">
                <a:tc>
                  <a:txBody>
                    <a:bodyPr/>
                    <a:lstStyle/>
                    <a:p>
                      <a:r>
                        <a:rPr lang="en-GB" sz="1400" dirty="0"/>
                        <a:t>How might the accuracy and completeness of trial data collected differ between participants experiencing socioeconomic disadvantage compared with those who are not?</a:t>
                      </a:r>
                    </a:p>
                  </a:txBody>
                  <a:tcPr/>
                </a:tc>
                <a:tc>
                  <a:txBody>
                    <a:bodyPr/>
                    <a:lstStyle/>
                    <a:p>
                      <a:r>
                        <a:rPr lang="en-GB" sz="1400" dirty="0"/>
                        <a:t>People might drop out if they no longer have time, or money to take part</a:t>
                      </a:r>
                    </a:p>
                  </a:txBody>
                  <a:tcPr/>
                </a:tc>
                <a:tc>
                  <a:txBody>
                    <a:bodyPr/>
                    <a:lstStyle/>
                    <a:p>
                      <a:r>
                        <a:rPr lang="en-GB" sz="1400" dirty="0"/>
                        <a:t>People might drop out of the find the language and processes difficult to engage with (literacy/digital literacy)</a:t>
                      </a:r>
                    </a:p>
                    <a:p>
                      <a:endParaRPr lang="en-GB" sz="1400" dirty="0"/>
                    </a:p>
                    <a:p>
                      <a:r>
                        <a:rPr lang="en-GB" sz="1400" dirty="0"/>
                        <a:t>Intersectionality – affected by things outside of the trial</a:t>
                      </a:r>
                    </a:p>
                  </a:txBody>
                  <a:tcPr/>
                </a:tc>
                <a:tc>
                  <a:txBody>
                    <a:bodyPr/>
                    <a:lstStyle/>
                    <a:p>
                      <a:r>
                        <a:rPr lang="en-GB" sz="1400" dirty="0"/>
                        <a:t>Issues around housing instability for the duration of the trial</a:t>
                      </a:r>
                    </a:p>
                  </a:txBody>
                  <a:tcPr/>
                </a:tc>
                <a:tc>
                  <a:txBody>
                    <a:bodyPr/>
                    <a:lstStyle/>
                    <a:p>
                      <a:r>
                        <a:rPr lang="en-GB" sz="1400" dirty="0"/>
                        <a:t>Data collection around SES variables is often poor and inconsistent</a:t>
                      </a:r>
                    </a:p>
                  </a:txBody>
                  <a:tcPr/>
                </a:tc>
                <a:extLst>
                  <a:ext uri="{0D108BD9-81ED-4DB2-BD59-A6C34878D82A}">
                    <a16:rowId xmlns:a16="http://schemas.microsoft.com/office/drawing/2014/main" val="439670808"/>
                  </a:ext>
                </a:extLst>
              </a:tr>
              <a:tr h="351244">
                <a:tc>
                  <a:txBody>
                    <a:bodyPr/>
                    <a:lstStyle/>
                    <a:p>
                      <a:r>
                        <a:rPr lang="en-GB" sz="1400" b="1" dirty="0"/>
                        <a:t>Trial Information</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398650846"/>
                  </a:ext>
                </a:extLst>
              </a:tr>
              <a:tr h="1522059">
                <a:tc>
                  <a:txBody>
                    <a:bodyPr/>
                    <a:lstStyle/>
                    <a:p>
                      <a:r>
                        <a:rPr lang="en-GB" sz="1400" dirty="0"/>
                        <a:t>How might the possible harms of the trial intervention(s) differ between participants experiencing socioeconomic disadvantage compared with those who are not?</a:t>
                      </a:r>
                    </a:p>
                  </a:txBody>
                  <a:tcPr/>
                </a:tc>
                <a:tc>
                  <a:txBody>
                    <a:bodyPr/>
                    <a:lstStyle/>
                    <a:p>
                      <a:r>
                        <a:rPr lang="en-GB" sz="1400" dirty="0"/>
                        <a:t>Too busy, or too worried about other things to notice harms, or differences in mood that other people might</a:t>
                      </a:r>
                    </a:p>
                  </a:txBody>
                  <a:tcPr/>
                </a:tc>
                <a:tc>
                  <a:txBody>
                    <a:bodyPr/>
                    <a:lstStyle/>
                    <a:p>
                      <a:r>
                        <a:rPr lang="en-GB" sz="1400" dirty="0"/>
                        <a:t>Lower self esteem due to limitations around literacy</a:t>
                      </a:r>
                    </a:p>
                    <a:p>
                      <a:endParaRPr lang="en-GB" sz="1400" dirty="0"/>
                    </a:p>
                    <a:p>
                      <a:r>
                        <a:rPr lang="en-GB" sz="1400" dirty="0"/>
                        <a:t>Acceptance of ‘how it is’</a:t>
                      </a:r>
                    </a:p>
                  </a:txBody>
                  <a:tcPr/>
                </a:tc>
                <a:tc>
                  <a:txBody>
                    <a:bodyPr/>
                    <a:lstStyle/>
                    <a:p>
                      <a:r>
                        <a:rPr lang="en-GB" sz="1400" dirty="0"/>
                        <a:t>Limited social support</a:t>
                      </a:r>
                    </a:p>
                  </a:txBody>
                  <a:tcPr/>
                </a:tc>
                <a:tc>
                  <a:txBody>
                    <a:bodyPr/>
                    <a:lstStyle/>
                    <a:p>
                      <a:endParaRPr lang="en-GB" sz="1400" dirty="0"/>
                    </a:p>
                  </a:txBody>
                  <a:tcPr/>
                </a:tc>
                <a:extLst>
                  <a:ext uri="{0D108BD9-81ED-4DB2-BD59-A6C34878D82A}">
                    <a16:rowId xmlns:a16="http://schemas.microsoft.com/office/drawing/2014/main" val="3310903012"/>
                  </a:ext>
                </a:extLst>
              </a:tr>
            </a:tbl>
          </a:graphicData>
        </a:graphic>
      </p:graphicFrame>
    </p:spTree>
    <p:extLst>
      <p:ext uri="{BB962C8B-B14F-4D97-AF65-F5344CB8AC3E}">
        <p14:creationId xmlns:p14="http://schemas.microsoft.com/office/powerpoint/2010/main" val="416789748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9C9602C-1801-4181-8F3A-323DE11C5865}"/>
              </a:ext>
            </a:extLst>
          </p:cNvPr>
          <p:cNvGraphicFramePr>
            <a:graphicFrameLocks noGrp="1"/>
          </p:cNvGraphicFramePr>
          <p:nvPr>
            <p:ph idx="1"/>
            <p:extLst>
              <p:ext uri="{D42A27DB-BD31-4B8C-83A1-F6EECF244321}">
                <p14:modId xmlns:p14="http://schemas.microsoft.com/office/powerpoint/2010/main" val="299372022"/>
              </p:ext>
            </p:extLst>
          </p:nvPr>
        </p:nvGraphicFramePr>
        <p:xfrm>
          <a:off x="0" y="2956560"/>
          <a:ext cx="12192000" cy="3901440"/>
        </p:xfrm>
        <a:graphic>
          <a:graphicData uri="http://schemas.openxmlformats.org/drawingml/2006/table">
            <a:tbl>
              <a:tblPr firstRow="1" bandRow="1">
                <a:tableStyleId>{5C22544A-7EE6-4342-B048-85BDC9FD1C3A}</a:tableStyleId>
              </a:tblPr>
              <a:tblGrid>
                <a:gridCol w="3131574">
                  <a:extLst>
                    <a:ext uri="{9D8B030D-6E8A-4147-A177-3AD203B41FA5}">
                      <a16:colId xmlns:a16="http://schemas.microsoft.com/office/drawing/2014/main" val="986676797"/>
                    </a:ext>
                  </a:extLst>
                </a:gridCol>
                <a:gridCol w="2289161">
                  <a:extLst>
                    <a:ext uri="{9D8B030D-6E8A-4147-A177-3AD203B41FA5}">
                      <a16:colId xmlns:a16="http://schemas.microsoft.com/office/drawing/2014/main" val="4008515589"/>
                    </a:ext>
                  </a:extLst>
                </a:gridCol>
                <a:gridCol w="2316630">
                  <a:extLst>
                    <a:ext uri="{9D8B030D-6E8A-4147-A177-3AD203B41FA5}">
                      <a16:colId xmlns:a16="http://schemas.microsoft.com/office/drawing/2014/main" val="4014316962"/>
                    </a:ext>
                  </a:extLst>
                </a:gridCol>
                <a:gridCol w="2234222">
                  <a:extLst>
                    <a:ext uri="{9D8B030D-6E8A-4147-A177-3AD203B41FA5}">
                      <a16:colId xmlns:a16="http://schemas.microsoft.com/office/drawing/2014/main" val="1581699905"/>
                    </a:ext>
                  </a:extLst>
                </a:gridCol>
                <a:gridCol w="2220413">
                  <a:extLst>
                    <a:ext uri="{9D8B030D-6E8A-4147-A177-3AD203B41FA5}">
                      <a16:colId xmlns:a16="http://schemas.microsoft.com/office/drawing/2014/main" val="4045748496"/>
                    </a:ext>
                  </a:extLst>
                </a:gridCol>
              </a:tblGrid>
              <a:tr h="641512">
                <a:tc>
                  <a:txBody>
                    <a:bodyPr/>
                    <a:lstStyle/>
                    <a:p>
                      <a:endParaRPr lang="en-GB" dirty="0"/>
                    </a:p>
                  </a:txBody>
                  <a:tcPr>
                    <a:solidFill>
                      <a:srgbClr val="734586"/>
                    </a:solidFill>
                  </a:tcPr>
                </a:tc>
                <a:tc>
                  <a:txBody>
                    <a:bodyPr/>
                    <a:lstStyle/>
                    <a:p>
                      <a:r>
                        <a:rPr lang="en-GB" sz="2000" dirty="0"/>
                        <a:t>Pockets</a:t>
                      </a:r>
                    </a:p>
                  </a:txBody>
                  <a:tcPr>
                    <a:solidFill>
                      <a:srgbClr val="734586"/>
                    </a:solidFill>
                  </a:tcPr>
                </a:tc>
                <a:tc>
                  <a:txBody>
                    <a:bodyPr/>
                    <a:lstStyle/>
                    <a:p>
                      <a:r>
                        <a:rPr lang="en-GB" sz="2000" dirty="0"/>
                        <a:t>Prospects</a:t>
                      </a:r>
                    </a:p>
                  </a:txBody>
                  <a:tcPr>
                    <a:solidFill>
                      <a:srgbClr val="734586"/>
                    </a:solidFill>
                  </a:tcPr>
                </a:tc>
                <a:tc>
                  <a:txBody>
                    <a:bodyPr/>
                    <a:lstStyle/>
                    <a:p>
                      <a:r>
                        <a:rPr lang="en-GB" sz="2000" dirty="0"/>
                        <a:t>Places</a:t>
                      </a:r>
                    </a:p>
                  </a:txBody>
                  <a:tcPr>
                    <a:solidFill>
                      <a:srgbClr val="734586"/>
                    </a:solidFill>
                  </a:tcPr>
                </a:tc>
                <a:tc>
                  <a:txBody>
                    <a:bodyPr/>
                    <a:lstStyle/>
                    <a:p>
                      <a:r>
                        <a:rPr lang="en-GB" sz="2000" dirty="0"/>
                        <a:t>Other(s)</a:t>
                      </a:r>
                    </a:p>
                  </a:txBody>
                  <a:tcPr>
                    <a:solidFill>
                      <a:srgbClr val="734586"/>
                    </a:solidFill>
                  </a:tcPr>
                </a:tc>
                <a:extLst>
                  <a:ext uri="{0D108BD9-81ED-4DB2-BD59-A6C34878D82A}">
                    <a16:rowId xmlns:a16="http://schemas.microsoft.com/office/drawing/2014/main" val="3663060786"/>
                  </a:ext>
                </a:extLst>
              </a:tr>
              <a:tr h="3259928">
                <a:tc>
                  <a:txBody>
                    <a:bodyPr/>
                    <a:lstStyle/>
                    <a:p>
                      <a:r>
                        <a:rPr lang="en-GB" sz="1600" dirty="0"/>
                        <a:t>How, and in what way, might your reporting and dissemination of trial results limit engagement of people experiencing socioeconomic disadvantage compared with those who are not? Think about both the mode (i.e., how) and content (i.e., what) by which you are disseminating your results.</a:t>
                      </a:r>
                    </a:p>
                  </a:txBody>
                  <a:tcPr/>
                </a:tc>
                <a:tc>
                  <a:txBody>
                    <a:bodyPr/>
                    <a:lstStyle/>
                    <a:p>
                      <a:endParaRPr lang="en-GB" dirty="0"/>
                    </a:p>
                  </a:txBody>
                  <a:tcPr/>
                </a:tc>
                <a:tc>
                  <a:txBody>
                    <a:bodyPr/>
                    <a:lstStyle/>
                    <a:p>
                      <a:r>
                        <a:rPr lang="en-GB" sz="1600" dirty="0"/>
                        <a:t>Literacy considerations</a:t>
                      </a:r>
                    </a:p>
                  </a:txBody>
                  <a:tcPr/>
                </a:tc>
                <a:tc>
                  <a:txBody>
                    <a:bodyPr/>
                    <a:lstStyle/>
                    <a:p>
                      <a:r>
                        <a:rPr lang="en-GB" sz="1600" dirty="0"/>
                        <a:t>Access to the places that results are disseminated</a:t>
                      </a:r>
                    </a:p>
                  </a:txBody>
                  <a:tcPr/>
                </a:tc>
                <a:tc>
                  <a:txBody>
                    <a:bodyPr/>
                    <a:lstStyle/>
                    <a:p>
                      <a:endParaRPr lang="en-GB" dirty="0"/>
                    </a:p>
                  </a:txBody>
                  <a:tcPr/>
                </a:tc>
                <a:extLst>
                  <a:ext uri="{0D108BD9-81ED-4DB2-BD59-A6C34878D82A}">
                    <a16:rowId xmlns:a16="http://schemas.microsoft.com/office/drawing/2014/main" val="3310903012"/>
                  </a:ext>
                </a:extLst>
              </a:tr>
            </a:tbl>
          </a:graphicData>
        </a:graphic>
      </p:graphicFrame>
      <p:sp>
        <p:nvSpPr>
          <p:cNvPr id="3" name="TextBox 2">
            <a:extLst>
              <a:ext uri="{FF2B5EF4-FFF2-40B4-BE49-F238E27FC236}">
                <a16:creationId xmlns:a16="http://schemas.microsoft.com/office/drawing/2014/main" id="{77975CE9-B574-4A01-B53A-95A1F64D47C5}"/>
              </a:ext>
            </a:extLst>
          </p:cNvPr>
          <p:cNvSpPr txBox="1"/>
          <p:nvPr/>
        </p:nvSpPr>
        <p:spPr>
          <a:xfrm>
            <a:off x="670264" y="1867485"/>
            <a:ext cx="11216936" cy="954107"/>
          </a:xfrm>
          <a:prstGeom prst="rect">
            <a:avLst/>
          </a:prstGeom>
          <a:noFill/>
        </p:spPr>
        <p:txBody>
          <a:bodyPr wrap="square" rtlCol="0">
            <a:spAutoFit/>
          </a:bodyPr>
          <a:lstStyle/>
          <a:p>
            <a:r>
              <a:rPr lang="en-GB" sz="2800" dirty="0">
                <a:solidFill>
                  <a:srgbClr val="734586"/>
                </a:solidFill>
                <a:effectLst/>
                <a:latin typeface="Calibri Light" panose="020F0302020204030204" pitchFamily="34" charset="0"/>
                <a:ea typeface="Calibri" panose="020F0502020204030204" pitchFamily="34" charset="0"/>
                <a:cs typeface="Calibri Light" panose="020F0302020204030204" pitchFamily="34" charset="0"/>
              </a:rPr>
              <a:t>Worksheet C.4: Factors that might affect the reporting and dissemination of trial results</a:t>
            </a:r>
            <a:endParaRPr lang="en-GB" sz="2400" dirty="0">
              <a:solidFill>
                <a:srgbClr val="734586"/>
              </a:solidFill>
            </a:endParaRPr>
          </a:p>
        </p:txBody>
      </p:sp>
      <p:sp>
        <p:nvSpPr>
          <p:cNvPr id="7" name="Title 1">
            <a:extLst>
              <a:ext uri="{FF2B5EF4-FFF2-40B4-BE49-F238E27FC236}">
                <a16:creationId xmlns:a16="http://schemas.microsoft.com/office/drawing/2014/main" id="{3747F42B-7C6A-40E8-ABFD-1208257B2DF3}"/>
              </a:ext>
            </a:extLst>
          </p:cNvPr>
          <p:cNvSpPr>
            <a:spLocks noGrp="1"/>
          </p:cNvSpPr>
          <p:nvPr>
            <p:ph type="title"/>
          </p:nvPr>
        </p:nvSpPr>
        <p:spPr>
          <a:xfrm>
            <a:off x="291804" y="448529"/>
            <a:ext cx="11595396" cy="1325563"/>
          </a:xfrm>
        </p:spPr>
        <p:txBody>
          <a:bodyPr>
            <a:noAutofit/>
          </a:bodyPr>
          <a:lstStyle/>
          <a:p>
            <a:r>
              <a:rPr lang="en-GB" sz="3200" dirty="0"/>
              <a:t>Worksheet C (Q4): Will the way I have planned and designed my trial make it harder for people from different socioeconomic backgrounds to take part in the trial? </a:t>
            </a:r>
          </a:p>
        </p:txBody>
      </p:sp>
    </p:spTree>
    <p:extLst>
      <p:ext uri="{BB962C8B-B14F-4D97-AF65-F5344CB8AC3E}">
        <p14:creationId xmlns:p14="http://schemas.microsoft.com/office/powerpoint/2010/main" val="266325340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9163-9016-4C71-A454-632F04FA91EE}"/>
              </a:ext>
            </a:extLst>
          </p:cNvPr>
          <p:cNvSpPr>
            <a:spLocks noGrp="1"/>
          </p:cNvSpPr>
          <p:nvPr>
            <p:ph type="title"/>
          </p:nvPr>
        </p:nvSpPr>
        <p:spPr>
          <a:xfrm>
            <a:off x="355600" y="365125"/>
            <a:ext cx="11470640" cy="1325563"/>
          </a:xfrm>
        </p:spPr>
        <p:txBody>
          <a:bodyPr>
            <a:noAutofit/>
          </a:bodyPr>
          <a:lstStyle/>
          <a:p>
            <a:r>
              <a:rPr lang="en-GB" sz="3200" dirty="0"/>
              <a:t>Worksheet D: What measures can I put in place to address the identified factors that might prevent optimal participation of people experiencing socioeconomic disadvantage?</a:t>
            </a:r>
          </a:p>
        </p:txBody>
      </p:sp>
      <p:graphicFrame>
        <p:nvGraphicFramePr>
          <p:cNvPr id="4" name="Table 4">
            <a:extLst>
              <a:ext uri="{FF2B5EF4-FFF2-40B4-BE49-F238E27FC236}">
                <a16:creationId xmlns:a16="http://schemas.microsoft.com/office/drawing/2014/main" id="{875A385E-67CC-4D4D-A596-D6C186330FA8}"/>
              </a:ext>
            </a:extLst>
          </p:cNvPr>
          <p:cNvGraphicFramePr>
            <a:graphicFrameLocks noGrp="1"/>
          </p:cNvGraphicFramePr>
          <p:nvPr>
            <p:ph idx="1"/>
            <p:extLst>
              <p:ext uri="{D42A27DB-BD31-4B8C-83A1-F6EECF244321}">
                <p14:modId xmlns:p14="http://schemas.microsoft.com/office/powerpoint/2010/main" val="2902914426"/>
              </p:ext>
            </p:extLst>
          </p:nvPr>
        </p:nvGraphicFramePr>
        <p:xfrm>
          <a:off x="1" y="1746470"/>
          <a:ext cx="12191999" cy="511153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758070100"/>
                    </a:ext>
                  </a:extLst>
                </a:gridCol>
                <a:gridCol w="8534399">
                  <a:extLst>
                    <a:ext uri="{9D8B030D-6E8A-4147-A177-3AD203B41FA5}">
                      <a16:colId xmlns:a16="http://schemas.microsoft.com/office/drawing/2014/main" val="3354203829"/>
                    </a:ext>
                  </a:extLst>
                </a:gridCol>
              </a:tblGrid>
              <a:tr h="691344">
                <a:tc>
                  <a:txBody>
                    <a:bodyPr/>
                    <a:lstStyle/>
                    <a:p>
                      <a:pPr marL="0" marR="152400" algn="l" defTabSz="914400" rtl="0" eaLnBrk="1" latinLnBrk="0" hangingPunct="1">
                        <a:lnSpc>
                          <a:spcPct val="100000"/>
                        </a:lnSpc>
                        <a:spcBef>
                          <a:spcPts val="1200"/>
                        </a:spcBef>
                        <a:spcAft>
                          <a:spcPts val="0"/>
                        </a:spcAft>
                      </a:pPr>
                      <a:r>
                        <a:rPr lang="en-GB" sz="1600" b="1" kern="1200" dirty="0">
                          <a:solidFill>
                            <a:schemeClr val="lt1"/>
                          </a:solidFill>
                          <a:latin typeface="+mn-lt"/>
                          <a:ea typeface="+mn-ea"/>
                          <a:cs typeface="+mn-cs"/>
                        </a:rPr>
                        <a:t>Factors that may prevent full community participation</a:t>
                      </a:r>
                    </a:p>
                  </a:txBody>
                  <a:tcPr marL="68580" marR="68580" marT="0" marB="0">
                    <a:solidFill>
                      <a:srgbClr val="734586"/>
                    </a:solidFill>
                  </a:tcPr>
                </a:tc>
                <a:tc>
                  <a:txBody>
                    <a:bodyPr/>
                    <a:lstStyle/>
                    <a:p>
                      <a:pPr marL="0" marR="152400" algn="l" defTabSz="914400" rtl="0" eaLnBrk="1" latinLnBrk="0" hangingPunct="1">
                        <a:lnSpc>
                          <a:spcPct val="100000"/>
                        </a:lnSpc>
                        <a:spcBef>
                          <a:spcPts val="1200"/>
                        </a:spcBef>
                        <a:spcAft>
                          <a:spcPts val="0"/>
                        </a:spcAft>
                      </a:pPr>
                      <a:r>
                        <a:rPr lang="en-GB" sz="1600" b="1" kern="1200" dirty="0">
                          <a:solidFill>
                            <a:schemeClr val="lt1"/>
                          </a:solidFill>
                          <a:latin typeface="+mn-lt"/>
                          <a:ea typeface="+mn-ea"/>
                          <a:cs typeface="+mn-cs"/>
                        </a:rPr>
                        <a:t>Proposed measures (several options may be needed)</a:t>
                      </a:r>
                    </a:p>
                  </a:txBody>
                  <a:tcPr marL="68580" marR="68580" marT="0" marB="0">
                    <a:solidFill>
                      <a:srgbClr val="734586"/>
                    </a:solidFill>
                  </a:tcPr>
                </a:tc>
                <a:extLst>
                  <a:ext uri="{0D108BD9-81ED-4DB2-BD59-A6C34878D82A}">
                    <a16:rowId xmlns:a16="http://schemas.microsoft.com/office/drawing/2014/main" val="3000779420"/>
                  </a:ext>
                </a:extLst>
              </a:tr>
              <a:tr h="1092948">
                <a:tc>
                  <a:txBody>
                    <a:bodyPr/>
                    <a:lstStyle/>
                    <a:p>
                      <a:r>
                        <a:rPr lang="en-GB" sz="1600" dirty="0"/>
                        <a:t>Literacy for understanding trial information, intervention content, outcomes and dissemination</a:t>
                      </a:r>
                    </a:p>
                  </a:txBody>
                  <a:tcPr/>
                </a:tc>
                <a:tc>
                  <a:txBody>
                    <a:bodyPr/>
                    <a:lstStyle/>
                    <a:p>
                      <a:r>
                        <a:rPr lang="en-GB" sz="1600" dirty="0"/>
                        <a:t>Language should be a simple as possible for the trial and the intervention</a:t>
                      </a:r>
                    </a:p>
                    <a:p>
                      <a:r>
                        <a:rPr lang="en-GB" sz="1600" dirty="0"/>
                        <a:t>Work with appropriate PPI. </a:t>
                      </a:r>
                    </a:p>
                    <a:p>
                      <a:r>
                        <a:rPr lang="en-GB" sz="1600" dirty="0"/>
                        <a:t>Layered information.</a:t>
                      </a:r>
                    </a:p>
                    <a:p>
                      <a:r>
                        <a:rPr lang="en-GB" sz="1600" dirty="0"/>
                        <a:t>Videos.</a:t>
                      </a:r>
                    </a:p>
                  </a:txBody>
                  <a:tcPr/>
                </a:tc>
                <a:extLst>
                  <a:ext uri="{0D108BD9-81ED-4DB2-BD59-A6C34878D82A}">
                    <a16:rowId xmlns:a16="http://schemas.microsoft.com/office/drawing/2014/main" val="1727841712"/>
                  </a:ext>
                </a:extLst>
              </a:tr>
              <a:tr h="459583">
                <a:tc>
                  <a:txBody>
                    <a:bodyPr/>
                    <a:lstStyle/>
                    <a:p>
                      <a:r>
                        <a:rPr lang="en-GB" sz="1600" dirty="0"/>
                        <a:t>Costs to taking part</a:t>
                      </a:r>
                    </a:p>
                  </a:txBody>
                  <a:tcPr/>
                </a:tc>
                <a:tc>
                  <a:txBody>
                    <a:bodyPr/>
                    <a:lstStyle/>
                    <a:p>
                      <a:r>
                        <a:rPr lang="en-GB" sz="1600" dirty="0"/>
                        <a:t>Trial to provide any equipment needed, data and devices for remote delivery and transport.</a:t>
                      </a:r>
                    </a:p>
                  </a:txBody>
                  <a:tcPr/>
                </a:tc>
                <a:extLst>
                  <a:ext uri="{0D108BD9-81ED-4DB2-BD59-A6C34878D82A}">
                    <a16:rowId xmlns:a16="http://schemas.microsoft.com/office/drawing/2014/main" val="459901048"/>
                  </a:ext>
                </a:extLst>
              </a:tr>
              <a:tr h="843131">
                <a:tc>
                  <a:txBody>
                    <a:bodyPr/>
                    <a:lstStyle/>
                    <a:p>
                      <a:r>
                        <a:rPr lang="en-GB" sz="1600" dirty="0"/>
                        <a:t>Too busy to complete the follow-up</a:t>
                      </a:r>
                    </a:p>
                  </a:txBody>
                  <a:tcPr/>
                </a:tc>
                <a:tc>
                  <a:txBody>
                    <a:bodyPr/>
                    <a:lstStyle/>
                    <a:p>
                      <a:r>
                        <a:rPr lang="en-GB" sz="1600" dirty="0"/>
                        <a:t>Focus on primary outcomes.</a:t>
                      </a:r>
                    </a:p>
                    <a:p>
                      <a:r>
                        <a:rPr lang="en-GB" sz="1600" dirty="0"/>
                        <a:t>Flexibility in how and when it can be completed.</a:t>
                      </a:r>
                    </a:p>
                    <a:p>
                      <a:r>
                        <a:rPr lang="en-GB" sz="1600" dirty="0"/>
                        <a:t>Routine data collection.</a:t>
                      </a:r>
                    </a:p>
                  </a:txBody>
                  <a:tcPr/>
                </a:tc>
                <a:extLst>
                  <a:ext uri="{0D108BD9-81ED-4DB2-BD59-A6C34878D82A}">
                    <a16:rowId xmlns:a16="http://schemas.microsoft.com/office/drawing/2014/main" val="1292360215"/>
                  </a:ext>
                </a:extLst>
              </a:tr>
              <a:tr h="417593">
                <a:tc>
                  <a:txBody>
                    <a:bodyPr/>
                    <a:lstStyle/>
                    <a:p>
                      <a:r>
                        <a:rPr lang="en-GB" sz="1600" dirty="0"/>
                        <a:t>Power dynamics</a:t>
                      </a:r>
                    </a:p>
                  </a:txBody>
                  <a:tcPr/>
                </a:tc>
                <a:tc>
                  <a:txBody>
                    <a:bodyPr/>
                    <a:lstStyle/>
                    <a:p>
                      <a:r>
                        <a:rPr lang="en-GB" sz="1600" dirty="0"/>
                        <a:t>Training for recruiting, intervention delivery and data collection staff.</a:t>
                      </a:r>
                    </a:p>
                  </a:txBody>
                  <a:tcPr/>
                </a:tc>
                <a:extLst>
                  <a:ext uri="{0D108BD9-81ED-4DB2-BD59-A6C34878D82A}">
                    <a16:rowId xmlns:a16="http://schemas.microsoft.com/office/drawing/2014/main" val="660402705"/>
                  </a:ext>
                </a:extLst>
              </a:tr>
              <a:tr h="783971">
                <a:tc>
                  <a:txBody>
                    <a:bodyPr/>
                    <a:lstStyle/>
                    <a:p>
                      <a:r>
                        <a:rPr lang="en-GB" sz="1600" dirty="0"/>
                        <a:t>Digital literacy necessary for intervention</a:t>
                      </a:r>
                    </a:p>
                  </a:txBody>
                  <a:tcPr/>
                </a:tc>
                <a:tc>
                  <a:txBody>
                    <a:bodyPr/>
                    <a:lstStyle/>
                    <a:p>
                      <a:r>
                        <a:rPr lang="en-GB" sz="1600" dirty="0"/>
                        <a:t>Working with relevant populations prior to the trial to check digital literacy. </a:t>
                      </a:r>
                    </a:p>
                    <a:p>
                      <a:r>
                        <a:rPr lang="en-GB" sz="1600" dirty="0"/>
                        <a:t>Include training and additional support.</a:t>
                      </a:r>
                    </a:p>
                  </a:txBody>
                  <a:tcPr/>
                </a:tc>
                <a:extLst>
                  <a:ext uri="{0D108BD9-81ED-4DB2-BD59-A6C34878D82A}">
                    <a16:rowId xmlns:a16="http://schemas.microsoft.com/office/drawing/2014/main" val="4208565811"/>
                  </a:ext>
                </a:extLst>
              </a:tr>
              <a:tr h="783971">
                <a:tc>
                  <a:txBody>
                    <a:bodyPr/>
                    <a:lstStyle/>
                    <a:p>
                      <a:r>
                        <a:rPr lang="en-GB" sz="1600" dirty="0"/>
                        <a:t>Potential for differential dropout</a:t>
                      </a:r>
                    </a:p>
                  </a:txBody>
                  <a:tcPr/>
                </a:tc>
                <a:tc>
                  <a:txBody>
                    <a:bodyPr/>
                    <a:lstStyle/>
                    <a:p>
                      <a:r>
                        <a:rPr lang="en-GB" sz="1600" dirty="0"/>
                        <a:t>Measure SES variables.</a:t>
                      </a:r>
                    </a:p>
                    <a:p>
                      <a:r>
                        <a:rPr lang="en-GB" sz="1600" dirty="0"/>
                        <a:t>Try to find out people’s reasons for dropping out.</a:t>
                      </a:r>
                    </a:p>
                    <a:p>
                      <a:r>
                        <a:rPr lang="en-GB" sz="1600" dirty="0"/>
                        <a:t>Interview people from underserved groups that withdraw where possible. </a:t>
                      </a:r>
                    </a:p>
                  </a:txBody>
                  <a:tcPr/>
                </a:tc>
                <a:extLst>
                  <a:ext uri="{0D108BD9-81ED-4DB2-BD59-A6C34878D82A}">
                    <a16:rowId xmlns:a16="http://schemas.microsoft.com/office/drawing/2014/main" val="297034495"/>
                  </a:ext>
                </a:extLst>
              </a:tr>
            </a:tbl>
          </a:graphicData>
        </a:graphic>
      </p:graphicFrame>
    </p:spTree>
    <p:extLst>
      <p:ext uri="{BB962C8B-B14F-4D97-AF65-F5344CB8AC3E}">
        <p14:creationId xmlns:p14="http://schemas.microsoft.com/office/powerpoint/2010/main" val="29012126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0177BD0A-4BAA-6E4D-8900-1A77CBFB6FD1}"/>
              </a:ext>
            </a:extLst>
          </p:cNvPr>
          <p:cNvPicPr>
            <a:picLocks noChangeAspect="1"/>
          </p:cNvPicPr>
          <p:nvPr/>
        </p:nvPicPr>
        <p:blipFill rotWithShape="1">
          <a:blip r:embed="rId2">
            <a:extLst>
              <a:ext uri="{28A0092B-C50C-407E-A947-70E740481C1C}">
                <a14:useLocalDpi xmlns:a14="http://schemas.microsoft.com/office/drawing/2010/main" val="0"/>
              </a:ext>
            </a:extLst>
          </a:blip>
          <a:srcRect l="2542" t="2050" r="2063" b="2428"/>
          <a:stretch/>
        </p:blipFill>
        <p:spPr>
          <a:xfrm>
            <a:off x="916203" y="227213"/>
            <a:ext cx="8367283" cy="5622147"/>
          </a:xfrm>
          <a:prstGeom prst="rect">
            <a:avLst/>
          </a:prstGeom>
        </p:spPr>
      </p:pic>
      <p:sp>
        <p:nvSpPr>
          <p:cNvPr id="2" name="Rounded Rectangle 1">
            <a:extLst>
              <a:ext uri="{FF2B5EF4-FFF2-40B4-BE49-F238E27FC236}">
                <a16:creationId xmlns:a16="http://schemas.microsoft.com/office/drawing/2014/main" id="{CBBE77D3-AE85-D02A-A6D1-3F4EFCF5FB5E}"/>
              </a:ext>
            </a:extLst>
          </p:cNvPr>
          <p:cNvSpPr/>
          <p:nvPr/>
        </p:nvSpPr>
        <p:spPr>
          <a:xfrm>
            <a:off x="916203" y="932319"/>
            <a:ext cx="5179797" cy="365760"/>
          </a:xfrm>
          <a:prstGeom prst="roundRect">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273263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DBB1E-A62D-E22C-985D-5595E594C64B}"/>
              </a:ext>
            </a:extLst>
          </p:cNvPr>
          <p:cNvSpPr txBox="1"/>
          <p:nvPr/>
        </p:nvSpPr>
        <p:spPr>
          <a:xfrm>
            <a:off x="435955" y="501234"/>
            <a:ext cx="7772380" cy="4508927"/>
          </a:xfrm>
          <a:prstGeom prst="rect">
            <a:avLst/>
          </a:prstGeom>
          <a:noFill/>
        </p:spPr>
        <p:txBody>
          <a:bodyPr wrap="square" rtlCol="0">
            <a:spAutoFit/>
          </a:bodyPr>
          <a:lstStyle/>
          <a:p>
            <a:r>
              <a:rPr lang="en-GB" sz="205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Thank you to all stakeholders, especially </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INCLUDE </a:t>
            </a:r>
            <a:r>
              <a:rPr lang="en-GB" sz="205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public contributors: </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Firoza, John Roberts, Carolyn Graham, Philip Bell, Clara Martins de Barros, &amp; Bola </a:t>
            </a:r>
            <a:r>
              <a:rPr lang="en-GB" sz="2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Aina</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050">
                <a:solidFill>
                  <a:schemeClr val="bg1"/>
                </a:solidFill>
                <a:latin typeface="Open Sans" panose="020B0606030504020204" pitchFamily="34" charset="0"/>
                <a:ea typeface="Open Sans" panose="020B0606030504020204" pitchFamily="34" charset="0"/>
                <a:cs typeface="Open Sans" panose="020B0606030504020204" pitchFamily="34" charset="0"/>
              </a:rPr>
              <a:t>Thank you </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to Mariana Popa (University of Liverpool) and public contributors on the CO-ACT study.</a:t>
            </a:r>
          </a:p>
          <a:p>
            <a:endPar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Dr Heidi Gardner </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heidi.gardner1@abdn.ac.uk</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05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@heidirgardner</a:t>
            </a:r>
            <a:endPar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Katie Biggs </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c.e.biggs@sheffield.ac.uk</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  @katiebiggsCTRU</a:t>
            </a:r>
          </a:p>
          <a:p>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Dr Fran Sherratt </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sherratt@liverpool.ac.uk</a:t>
            </a:r>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05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@SherrattFrances</a:t>
            </a:r>
          </a:p>
          <a:p>
            <a:endPar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project received funding from The University of Liverpool</a:t>
            </a:r>
          </a:p>
          <a:p>
            <a:endPar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050" dirty="0">
                <a:solidFill>
                  <a:schemeClr val="bg1"/>
                </a:solidFill>
                <a:latin typeface="Open Sans" panose="020B0606030504020204" pitchFamily="34" charset="0"/>
                <a:ea typeface="Open Sans" panose="020B0606030504020204" pitchFamily="34" charset="0"/>
                <a:cs typeface="Open Sans" panose="020B0606030504020204" pitchFamily="34" charset="0"/>
              </a:rPr>
              <a:t>https://www.trialforge.org/trial-forge-centre/socioeconomic-disadvantage-framework/</a:t>
            </a:r>
          </a:p>
        </p:txBody>
      </p:sp>
      <p:pic>
        <p:nvPicPr>
          <p:cNvPr id="1026" name="Picture 2" descr="The University of Liverpool">
            <a:extLst>
              <a:ext uri="{FF2B5EF4-FFF2-40B4-BE49-F238E27FC236}">
                <a16:creationId xmlns:a16="http://schemas.microsoft.com/office/drawing/2014/main" id="{C67D48CD-A0E4-468A-3C76-921151E1A1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8927" y="1404251"/>
            <a:ext cx="2506145" cy="6449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8171" y="299711"/>
            <a:ext cx="2626901" cy="82835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945BF9B-1E81-2CB5-B554-4B0A69E04C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8927" y="2285891"/>
            <a:ext cx="2506145" cy="680322"/>
          </a:xfrm>
          <a:prstGeom prst="rect">
            <a:avLst/>
          </a:prstGeom>
        </p:spPr>
      </p:pic>
    </p:spTree>
    <p:extLst>
      <p:ext uri="{BB962C8B-B14F-4D97-AF65-F5344CB8AC3E}">
        <p14:creationId xmlns:p14="http://schemas.microsoft.com/office/powerpoint/2010/main" val="23924985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41AA-4DD0-70B0-E9AA-99425E03FE79}"/>
              </a:ext>
            </a:extLst>
          </p:cNvPr>
          <p:cNvSpPr>
            <a:spLocks noGrp="1"/>
          </p:cNvSpPr>
          <p:nvPr>
            <p:ph type="title"/>
          </p:nvPr>
        </p:nvSpPr>
        <p:spPr/>
        <p:txBody>
          <a:bodyPr/>
          <a:lstStyle/>
          <a:p>
            <a:r>
              <a:rPr lang="en-GB" dirty="0"/>
              <a:t>Why we need to think about socioeconomics</a:t>
            </a:r>
            <a:endParaRPr lang="en-US" dirty="0"/>
          </a:p>
        </p:txBody>
      </p:sp>
      <p:sp>
        <p:nvSpPr>
          <p:cNvPr id="3" name="Text Placeholder 2">
            <a:extLst>
              <a:ext uri="{FF2B5EF4-FFF2-40B4-BE49-F238E27FC236}">
                <a16:creationId xmlns:a16="http://schemas.microsoft.com/office/drawing/2014/main" id="{68262C87-243A-E74E-DF12-48FD574E9233}"/>
              </a:ext>
            </a:extLst>
          </p:cNvPr>
          <p:cNvSpPr>
            <a:spLocks noGrp="1"/>
          </p:cNvSpPr>
          <p:nvPr>
            <p:ph type="body" idx="1"/>
          </p:nvPr>
        </p:nvSpPr>
        <p:spPr>
          <a:xfrm>
            <a:off x="838200" y="1825626"/>
            <a:ext cx="10515600" cy="3782894"/>
          </a:xfrm>
        </p:spPr>
        <p:txBody>
          <a:bodyPr>
            <a:normAutofit/>
          </a:bodyPr>
          <a:lstStyle/>
          <a:p>
            <a:pPr marL="0" indent="0" algn="ctr" defTabSz="757214">
              <a:lnSpc>
                <a:spcPct val="110000"/>
              </a:lnSpc>
              <a:spcBef>
                <a:spcPts val="800"/>
              </a:spcBef>
              <a:buNone/>
              <a:defRPr sz="2275">
                <a:solidFill>
                  <a:srgbClr val="734586"/>
                </a:solidFill>
                <a:latin typeface="Open Sans"/>
                <a:ea typeface="Open Sans"/>
                <a:cs typeface="Open Sans"/>
                <a:sym typeface="Open Sans"/>
              </a:defRPr>
            </a:pPr>
            <a:r>
              <a:rPr lang="en-GB" sz="3200" i="1" dirty="0"/>
              <a:t>“The material conditions in which people grow up and live have a lasting impact on their personal and social identities, and this influences both the way they think and feel about their social environment, and key aspects of their social behaviour.”</a:t>
            </a:r>
            <a:br>
              <a:rPr lang="en-GB" sz="3200" i="1" dirty="0"/>
            </a:br>
            <a:endParaRPr lang="en-GB" sz="1200" i="1" dirty="0"/>
          </a:p>
          <a:p>
            <a:pPr marL="0" indent="0" defTabSz="757214">
              <a:lnSpc>
                <a:spcPct val="110000"/>
              </a:lnSpc>
              <a:spcBef>
                <a:spcPts val="800"/>
              </a:spcBef>
              <a:buNone/>
              <a:defRPr sz="2275">
                <a:solidFill>
                  <a:srgbClr val="734586"/>
                </a:solidFill>
                <a:latin typeface="Open Sans"/>
                <a:ea typeface="Open Sans"/>
                <a:cs typeface="Open Sans"/>
                <a:sym typeface="Open Sans"/>
              </a:defRPr>
            </a:pPr>
            <a:endParaRPr lang="en-GB" sz="3200" i="1" dirty="0"/>
          </a:p>
        </p:txBody>
      </p:sp>
      <p:sp>
        <p:nvSpPr>
          <p:cNvPr id="5" name="TextBox 4">
            <a:extLst>
              <a:ext uri="{FF2B5EF4-FFF2-40B4-BE49-F238E27FC236}">
                <a16:creationId xmlns:a16="http://schemas.microsoft.com/office/drawing/2014/main" id="{F058C081-8B6E-A7CA-BD41-077C5D703B91}"/>
              </a:ext>
            </a:extLst>
          </p:cNvPr>
          <p:cNvSpPr txBox="1"/>
          <p:nvPr/>
        </p:nvSpPr>
        <p:spPr>
          <a:xfrm>
            <a:off x="3046379" y="5228094"/>
            <a:ext cx="6099242" cy="38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defTabSz="757214">
              <a:lnSpc>
                <a:spcPct val="110000"/>
              </a:lnSpc>
              <a:spcBef>
                <a:spcPts val="800"/>
              </a:spcBef>
              <a:buNone/>
              <a:defRPr sz="2275">
                <a:solidFill>
                  <a:srgbClr val="734586"/>
                </a:solidFill>
                <a:latin typeface="Open Sans"/>
                <a:ea typeface="Open Sans"/>
                <a:cs typeface="Open Sans"/>
                <a:sym typeface="Open Sans"/>
              </a:defRPr>
            </a:pPr>
            <a:r>
              <a:rPr lang="en-GB" sz="1800" dirty="0"/>
              <a:t>Manstead, British Journal of Social Psychology, 2018.</a:t>
            </a:r>
          </a:p>
        </p:txBody>
      </p:sp>
    </p:spTree>
    <p:extLst>
      <p:ext uri="{BB962C8B-B14F-4D97-AF65-F5344CB8AC3E}">
        <p14:creationId xmlns:p14="http://schemas.microsoft.com/office/powerpoint/2010/main" val="34876324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The INCLUDE Socioeconomic Framework</a:t>
            </a:r>
          </a:p>
        </p:txBody>
      </p:sp>
      <p:sp>
        <p:nvSpPr>
          <p:cNvPr id="318" name="‘There is a peculiar paradox that exists in trial execution - we perform clinical trials to generate evidence to improve patient outcomes; however, we conduct clinical trials like anecdotal medicine.’*"/>
          <p:cNvSpPr txBox="1"/>
          <p:nvPr/>
        </p:nvSpPr>
        <p:spPr>
          <a:xfrm>
            <a:off x="838199" y="1690688"/>
            <a:ext cx="10515599"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Framework to guide the design of clinical trials with inclusion of people experiencing socioeconomic </a:t>
            </a:r>
            <a:r>
              <a:rPr lang="en-GB" sz="2400" dirty="0">
                <a:solidFill>
                  <a:srgbClr val="734586"/>
                </a:solidFill>
              </a:rPr>
              <a:t>disadvantage</a:t>
            </a:r>
            <a:r>
              <a:rPr lang="en-GB" sz="2400" dirty="0"/>
              <a:t> in mind.</a:t>
            </a:r>
          </a:p>
          <a:p>
            <a:pPr marL="342900" indent="-342900" defTabSz="757214">
              <a:lnSpc>
                <a:spcPct val="9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endParaRPr lang="en-GB" sz="2400" dirty="0"/>
          </a:p>
          <a:p>
            <a:pPr marL="184912" indent="-184912" defTabSz="757214">
              <a:lnSpc>
                <a:spcPct val="90000"/>
              </a:lnSpc>
              <a:spcBef>
                <a:spcPts val="800"/>
              </a:spcBef>
              <a:buSzPct val="100000"/>
              <a:buFont typeface="Arial"/>
              <a:buChar char="•"/>
              <a:defRPr sz="2275">
                <a:solidFill>
                  <a:srgbClr val="734586"/>
                </a:solidFill>
                <a:latin typeface="Open Sans"/>
                <a:ea typeface="Open Sans"/>
                <a:cs typeface="Open Sans"/>
                <a:sym typeface="Open Sans"/>
              </a:defRPr>
            </a:pPr>
            <a:endParaRPr sz="2400" dirty="0"/>
          </a:p>
        </p:txBody>
      </p:sp>
      <p:pic>
        <p:nvPicPr>
          <p:cNvPr id="5" name="Picture 2" descr="Photo of Dr Frances Sherratt">
            <a:extLst>
              <a:ext uri="{FF2B5EF4-FFF2-40B4-BE49-F238E27FC236}">
                <a16:creationId xmlns:a16="http://schemas.microsoft.com/office/drawing/2014/main" id="{2DBCC80B-E9EE-7CD7-E08A-7197E53283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45" b="24182"/>
          <a:stretch/>
        </p:blipFill>
        <p:spPr bwMode="auto">
          <a:xfrm>
            <a:off x="2694883" y="2956517"/>
            <a:ext cx="1735867" cy="1901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atie Biggs">
            <a:extLst>
              <a:ext uri="{FF2B5EF4-FFF2-40B4-BE49-F238E27FC236}">
                <a16:creationId xmlns:a16="http://schemas.microsoft.com/office/drawing/2014/main" id="{BDC209B2-3575-A548-661D-0FDA6E52E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773" y="2956517"/>
            <a:ext cx="1913867" cy="1913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6 people icon group persons simplified human Vector Image">
            <a:hlinkClick r:id="rId4"/>
            <a:extLst>
              <a:ext uri="{FF2B5EF4-FFF2-40B4-BE49-F238E27FC236}">
                <a16:creationId xmlns:a16="http://schemas.microsoft.com/office/drawing/2014/main" id="{D461C70C-0E89-F90F-36BD-CF6A5F2C94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29" t="6283" r="5309" b="19001"/>
          <a:stretch/>
        </p:blipFill>
        <p:spPr bwMode="auto">
          <a:xfrm>
            <a:off x="7072663" y="3152433"/>
            <a:ext cx="2454515" cy="1613398"/>
          </a:xfrm>
          <a:prstGeom prst="rect">
            <a:avLst/>
          </a:prstGeom>
          <a:noFill/>
          <a:extLst>
            <a:ext uri="{909E8E84-426E-40DD-AFC4-6F175D3DCCD1}">
              <a14:hiddenFill xmlns:a14="http://schemas.microsoft.com/office/drawing/2010/main">
                <a:solidFill>
                  <a:srgbClr val="FFFFFF"/>
                </a:solidFill>
              </a14:hiddenFill>
            </a:ext>
          </a:extLst>
        </p:spPr>
      </p:pic>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F42EC238-6115-9E21-06B7-F72DE1C7FFA3}"/>
              </a:ext>
            </a:extLst>
          </p:cNvPr>
          <p:cNvSpPr txBox="1"/>
          <p:nvPr/>
        </p:nvSpPr>
        <p:spPr>
          <a:xfrm>
            <a:off x="2508738" y="4985150"/>
            <a:ext cx="2108156" cy="76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defTabSz="790498">
              <a:lnSpc>
                <a:spcPct val="120000"/>
              </a:lnSpc>
              <a:spcBef>
                <a:spcPts val="400"/>
              </a:spcBef>
              <a:buSzPct val="100000"/>
              <a:defRPr sz="2375">
                <a:solidFill>
                  <a:srgbClr val="193E72"/>
                </a:solidFill>
                <a:latin typeface="Open Sans"/>
                <a:ea typeface="Open Sans"/>
                <a:cs typeface="Open Sans"/>
                <a:sym typeface="Open Sans"/>
              </a:defRPr>
            </a:pPr>
            <a:r>
              <a:rPr lang="en-GB" sz="1600" dirty="0">
                <a:solidFill>
                  <a:srgbClr val="734586"/>
                </a:solidFill>
              </a:rPr>
              <a:t>Dr Frances Sherratt, Liverpool</a:t>
            </a:r>
          </a:p>
        </p:txBody>
      </p:sp>
      <p:sp>
        <p:nvSpPr>
          <p:cNvPr id="11" name="TextBox 10">
            <a:extLst>
              <a:ext uri="{FF2B5EF4-FFF2-40B4-BE49-F238E27FC236}">
                <a16:creationId xmlns:a16="http://schemas.microsoft.com/office/drawing/2014/main" id="{42AF1690-A8DB-BA98-C2A5-9ECDF1DDD17E}"/>
              </a:ext>
            </a:extLst>
          </p:cNvPr>
          <p:cNvSpPr txBox="1"/>
          <p:nvPr/>
        </p:nvSpPr>
        <p:spPr>
          <a:xfrm>
            <a:off x="7072663" y="4857749"/>
            <a:ext cx="2324242"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600" dirty="0">
                <a:solidFill>
                  <a:srgbClr val="734586"/>
                </a:solidFill>
                <a:latin typeface="Open Sans" panose="020B0606030504020204" pitchFamily="34" charset="0"/>
                <a:ea typeface="Open Sans" panose="020B0606030504020204" pitchFamily="34" charset="0"/>
                <a:cs typeface="Open Sans" panose="020B0606030504020204" pitchFamily="34" charset="0"/>
              </a:rPr>
              <a:t>A team of 6 patients and members of the public</a:t>
            </a:r>
            <a:endParaRPr lang="en-US" sz="1600" dirty="0">
              <a:solidFill>
                <a:srgbClr val="73458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with blonde hair&#10;&#10;Description automatically generated with low confidence">
            <a:extLst>
              <a:ext uri="{FF2B5EF4-FFF2-40B4-BE49-F238E27FC236}">
                <a16:creationId xmlns:a16="http://schemas.microsoft.com/office/drawing/2014/main" id="{56554185-7221-8611-C21F-C96C803033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993" y="2956517"/>
            <a:ext cx="1913867" cy="1913867"/>
          </a:xfrm>
          <a:prstGeom prst="rect">
            <a:avLst/>
          </a:prstGeom>
        </p:spPr>
      </p:pic>
      <p:sp>
        <p:nvSpPr>
          <p:cNvPr id="4"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A3CD2FB9-E8AF-3D52-0777-25883B04C891}"/>
              </a:ext>
            </a:extLst>
          </p:cNvPr>
          <p:cNvSpPr txBox="1"/>
          <p:nvPr/>
        </p:nvSpPr>
        <p:spPr>
          <a:xfrm>
            <a:off x="222704" y="4991365"/>
            <a:ext cx="2108156" cy="76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defTabSz="790498">
              <a:lnSpc>
                <a:spcPct val="120000"/>
              </a:lnSpc>
              <a:spcBef>
                <a:spcPts val="400"/>
              </a:spcBef>
              <a:buSzPct val="100000"/>
              <a:defRPr sz="2375">
                <a:solidFill>
                  <a:srgbClr val="193E72"/>
                </a:solidFill>
                <a:latin typeface="Open Sans"/>
                <a:ea typeface="Open Sans"/>
                <a:cs typeface="Open Sans"/>
                <a:sym typeface="Open Sans"/>
              </a:defRPr>
            </a:pPr>
            <a:r>
              <a:rPr lang="en-GB" sz="1600" dirty="0">
                <a:solidFill>
                  <a:srgbClr val="734586"/>
                </a:solidFill>
              </a:rPr>
              <a:t>Dr Heidi Gardner, Aberdeen</a:t>
            </a:r>
          </a:p>
        </p:txBody>
      </p:sp>
      <p:sp>
        <p:nvSpPr>
          <p:cNvPr id="9"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D8E540BC-BE10-C305-0AF4-85FEB44ABE80}"/>
              </a:ext>
            </a:extLst>
          </p:cNvPr>
          <p:cNvSpPr txBox="1"/>
          <p:nvPr/>
        </p:nvSpPr>
        <p:spPr>
          <a:xfrm>
            <a:off x="4616894" y="4985150"/>
            <a:ext cx="2108156" cy="76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algn="ctr" defTabSz="790498">
              <a:lnSpc>
                <a:spcPct val="120000"/>
              </a:lnSpc>
              <a:spcBef>
                <a:spcPts val="400"/>
              </a:spcBef>
              <a:buSzPct val="100000"/>
              <a:defRPr sz="2375">
                <a:solidFill>
                  <a:srgbClr val="193E72"/>
                </a:solidFill>
                <a:latin typeface="Open Sans"/>
                <a:ea typeface="Open Sans"/>
                <a:cs typeface="Open Sans"/>
                <a:sym typeface="Open Sans"/>
              </a:defRPr>
            </a:pPr>
            <a:r>
              <a:rPr lang="en-GB" sz="1600" dirty="0">
                <a:solidFill>
                  <a:srgbClr val="734586"/>
                </a:solidFill>
              </a:rPr>
              <a:t>Katie Biggs, </a:t>
            </a:r>
          </a:p>
          <a:p>
            <a:pPr algn="ctr" defTabSz="790498">
              <a:lnSpc>
                <a:spcPct val="120000"/>
              </a:lnSpc>
              <a:spcBef>
                <a:spcPts val="400"/>
              </a:spcBef>
              <a:buSzPct val="100000"/>
              <a:defRPr sz="2375">
                <a:solidFill>
                  <a:srgbClr val="193E72"/>
                </a:solidFill>
                <a:latin typeface="Open Sans"/>
                <a:ea typeface="Open Sans"/>
                <a:cs typeface="Open Sans"/>
                <a:sym typeface="Open Sans"/>
              </a:defRPr>
            </a:pPr>
            <a:r>
              <a:rPr lang="en-GB" sz="1600" dirty="0">
                <a:solidFill>
                  <a:srgbClr val="734586"/>
                </a:solidFill>
              </a:rPr>
              <a:t>Sheffield</a:t>
            </a:r>
          </a:p>
        </p:txBody>
      </p:sp>
      <p:pic>
        <p:nvPicPr>
          <p:cNvPr id="3074" name="Picture 2" descr="TMRP Global Health Pump Priming Awards 2020 • Global Health Methodology  Research">
            <a:extLst>
              <a:ext uri="{FF2B5EF4-FFF2-40B4-BE49-F238E27FC236}">
                <a16:creationId xmlns:a16="http://schemas.microsoft.com/office/drawing/2014/main" id="{3AA3D488-20F3-4F4A-875C-6212DC1C45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7178" y="3671116"/>
            <a:ext cx="2454516" cy="10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874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What we knew going in</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200" y="1690688"/>
            <a:ext cx="6364706"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marL="342900"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Socioeconomic status is not a protected characteristic</a:t>
            </a:r>
          </a:p>
          <a:p>
            <a:pPr marL="342900"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Dynamic, events and experiences can change quickly</a:t>
            </a:r>
          </a:p>
          <a:p>
            <a:pPr marL="342900"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b="1" u="sng" dirty="0"/>
              <a:t>Not</a:t>
            </a:r>
            <a:r>
              <a:rPr lang="en-GB" sz="2400" dirty="0"/>
              <a:t> something that you can see</a:t>
            </a:r>
          </a:p>
          <a:p>
            <a:pPr marL="342900"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Language and terminology is likely to be delicate and require sensitivity</a:t>
            </a:r>
          </a:p>
        </p:txBody>
      </p:sp>
      <p:pic>
        <p:nvPicPr>
          <p:cNvPr id="1026" name="Picture 2">
            <a:extLst>
              <a:ext uri="{FF2B5EF4-FFF2-40B4-BE49-F238E27FC236}">
                <a16:creationId xmlns:a16="http://schemas.microsoft.com/office/drawing/2014/main" id="{A859BA7E-99E9-68F9-2ADE-628BCAE03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0"/>
            <a:ext cx="4721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555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41AA-4DD0-70B0-E9AA-99425E03FE79}"/>
              </a:ext>
            </a:extLst>
          </p:cNvPr>
          <p:cNvSpPr>
            <a:spLocks noGrp="1"/>
          </p:cNvSpPr>
          <p:nvPr>
            <p:ph type="title"/>
          </p:nvPr>
        </p:nvSpPr>
        <p:spPr/>
        <p:txBody>
          <a:bodyPr/>
          <a:lstStyle/>
          <a:p>
            <a:r>
              <a:rPr lang="en-US" dirty="0"/>
              <a:t>Our definition</a:t>
            </a:r>
          </a:p>
        </p:txBody>
      </p:sp>
      <p:sp>
        <p:nvSpPr>
          <p:cNvPr id="3" name="Text Placeholder 2">
            <a:extLst>
              <a:ext uri="{FF2B5EF4-FFF2-40B4-BE49-F238E27FC236}">
                <a16:creationId xmlns:a16="http://schemas.microsoft.com/office/drawing/2014/main" id="{68262C87-243A-E74E-DF12-48FD574E9233}"/>
              </a:ext>
            </a:extLst>
          </p:cNvPr>
          <p:cNvSpPr>
            <a:spLocks noGrp="1"/>
          </p:cNvSpPr>
          <p:nvPr>
            <p:ph type="body" idx="1"/>
          </p:nvPr>
        </p:nvSpPr>
        <p:spPr/>
        <p:txBody>
          <a:bodyPr>
            <a:normAutofit/>
          </a:bodyPr>
          <a:lstStyle/>
          <a:p>
            <a:pPr marL="0" indent="0" algn="ctr">
              <a:buNone/>
            </a:pPr>
            <a:r>
              <a:rPr lang="en-GB" sz="3000" i="1" dirty="0">
                <a:latin typeface="Open Sans" panose="020B0606030504020204" pitchFamily="34" charset="0"/>
                <a:ea typeface="Open Sans" panose="020B0606030504020204" pitchFamily="34" charset="0"/>
                <a:cs typeface="Open Sans" panose="020B0606030504020204" pitchFamily="34" charset="0"/>
                <a:sym typeface="Open Sans"/>
              </a:rPr>
              <a:t>“Socioeconomic disadvantage is more than low income, it’s the combined outcome of various situations and experiences that can change over time, and describes the impact of a complex multidimensional problem that encompasses the social injustices and inequalities that contribute to further inequalities for people in our society that are already at their most vulnerable.”</a:t>
            </a:r>
          </a:p>
        </p:txBody>
      </p:sp>
    </p:spTree>
    <p:extLst>
      <p:ext uri="{BB962C8B-B14F-4D97-AF65-F5344CB8AC3E}">
        <p14:creationId xmlns:p14="http://schemas.microsoft.com/office/powerpoint/2010/main" val="5395660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Operationalising that definition</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646238"/>
            <a:ext cx="10515599" cy="4183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p>
            <a:pPr marL="342900"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Used in the UK Government’s Child Poverty Strategy 2014-2017</a:t>
            </a:r>
          </a:p>
          <a:p>
            <a:pPr marL="184912" indent="-184912" defTabSz="757214">
              <a:lnSpc>
                <a:spcPct val="110000"/>
              </a:lnSpc>
              <a:spcBef>
                <a:spcPts val="800"/>
              </a:spcBef>
              <a:buSzPct val="100000"/>
              <a:buFont typeface="Arial"/>
              <a:buChar char="•"/>
              <a:defRPr sz="2275">
                <a:solidFill>
                  <a:srgbClr val="734586"/>
                </a:solidFill>
                <a:latin typeface="Open Sans"/>
                <a:ea typeface="Open Sans"/>
                <a:cs typeface="Open Sans"/>
                <a:sym typeface="Open Sans"/>
              </a:defRPr>
            </a:pPr>
            <a:endParaRPr sz="2400" dirty="0"/>
          </a:p>
        </p:txBody>
      </p:sp>
      <p:graphicFrame>
        <p:nvGraphicFramePr>
          <p:cNvPr id="4" name="Table 3">
            <a:extLst>
              <a:ext uri="{FF2B5EF4-FFF2-40B4-BE49-F238E27FC236}">
                <a16:creationId xmlns:a16="http://schemas.microsoft.com/office/drawing/2014/main" id="{0A67BB19-EF49-3476-CE9A-9FC4D065F720}"/>
              </a:ext>
            </a:extLst>
          </p:cNvPr>
          <p:cNvGraphicFramePr>
            <a:graphicFrameLocks noGrp="1"/>
          </p:cNvGraphicFramePr>
          <p:nvPr/>
        </p:nvGraphicFramePr>
        <p:xfrm>
          <a:off x="664633" y="2364589"/>
          <a:ext cx="10862733" cy="3108960"/>
        </p:xfrm>
        <a:graphic>
          <a:graphicData uri="http://schemas.openxmlformats.org/drawingml/2006/table">
            <a:tbl>
              <a:tblPr firstRow="1" bandRow="1">
                <a:tableStyleId>{5940675A-B579-460E-94D1-54222C63F5DA}</a:tableStyleId>
              </a:tblPr>
              <a:tblGrid>
                <a:gridCol w="3762988">
                  <a:extLst>
                    <a:ext uri="{9D8B030D-6E8A-4147-A177-3AD203B41FA5}">
                      <a16:colId xmlns:a16="http://schemas.microsoft.com/office/drawing/2014/main" val="4222007200"/>
                    </a:ext>
                  </a:extLst>
                </a:gridCol>
                <a:gridCol w="7099745">
                  <a:extLst>
                    <a:ext uri="{9D8B030D-6E8A-4147-A177-3AD203B41FA5}">
                      <a16:colId xmlns:a16="http://schemas.microsoft.com/office/drawing/2014/main" val="222336092"/>
                    </a:ext>
                  </a:extLst>
                </a:gridCol>
              </a:tblGrid>
              <a:tr h="370840">
                <a:tc>
                  <a:txBody>
                    <a:bodyPr/>
                    <a:lstStyle/>
                    <a:p>
                      <a:pPr algn="l"/>
                      <a:r>
                        <a:rPr lang="en-US" sz="2000" b="1" dirty="0">
                          <a:latin typeface="Open Sans" panose="020B0606030504020204" pitchFamily="34" charset="0"/>
                          <a:ea typeface="Open Sans" panose="020B0606030504020204" pitchFamily="34" charset="0"/>
                          <a:cs typeface="Open Sans" panose="020B0606030504020204" pitchFamily="34" charset="0"/>
                        </a:rPr>
                        <a:t>Factors</a:t>
                      </a:r>
                    </a:p>
                  </a:txBody>
                  <a:tcPr/>
                </a:tc>
                <a:tc>
                  <a:txBody>
                    <a:bodyPr/>
                    <a:lstStyle/>
                    <a:p>
                      <a:pPr algn="l"/>
                      <a:r>
                        <a:rPr lang="en-US" sz="2000" b="1" dirty="0">
                          <a:latin typeface="Open Sans" panose="020B0606030504020204" pitchFamily="34" charset="0"/>
                          <a:ea typeface="Open Sans" panose="020B0606030504020204" pitchFamily="34" charset="0"/>
                          <a:cs typeface="Open Sans" panose="020B0606030504020204" pitchFamily="34" charset="0"/>
                        </a:rPr>
                        <a:t>Example</a:t>
                      </a:r>
                    </a:p>
                  </a:txBody>
                  <a:tcPr/>
                </a:tc>
                <a:extLst>
                  <a:ext uri="{0D108BD9-81ED-4DB2-BD59-A6C34878D82A}">
                    <a16:rowId xmlns:a16="http://schemas.microsoft.com/office/drawing/2014/main" val="792937040"/>
                  </a:ext>
                </a:extLst>
              </a:tr>
              <a:tr h="370840">
                <a:tc>
                  <a:txBody>
                    <a:bodyPr/>
                    <a:lstStyle/>
                    <a:p>
                      <a:pPr algn="l"/>
                      <a:r>
                        <a:rPr lang="en-US" sz="2000" dirty="0">
                          <a:latin typeface="Open Sans" panose="020B0606030504020204" pitchFamily="34" charset="0"/>
                          <a:ea typeface="Open Sans" panose="020B0606030504020204" pitchFamily="34" charset="0"/>
                          <a:cs typeface="Open Sans" panose="020B0606030504020204" pitchFamily="34" charset="0"/>
                        </a:rPr>
                        <a:t>Pockets</a:t>
                      </a:r>
                    </a:p>
                    <a:p>
                      <a:pPr algn="l"/>
                      <a:r>
                        <a:rPr lang="en-US" sz="2000" i="1" dirty="0">
                          <a:latin typeface="Open Sans" panose="020B0606030504020204" pitchFamily="34" charset="0"/>
                          <a:ea typeface="Open Sans" panose="020B0606030504020204" pitchFamily="34" charset="0"/>
                          <a:cs typeface="Open Sans" panose="020B0606030504020204" pitchFamily="34" charset="0"/>
                        </a:rPr>
                        <a:t>Income and resource availability</a:t>
                      </a:r>
                    </a:p>
                  </a:txBody>
                  <a:tcPr/>
                </a:tc>
                <a:tc>
                  <a:txBody>
                    <a:bodyPr/>
                    <a:lstStyle/>
                    <a:p>
                      <a:pPr algn="l"/>
                      <a:r>
                        <a:rPr lang="en-US" sz="2000" dirty="0">
                          <a:latin typeface="Open Sans" panose="020B0606030504020204" pitchFamily="34" charset="0"/>
                          <a:ea typeface="Open Sans" panose="020B0606030504020204" pitchFamily="34" charset="0"/>
                          <a:cs typeface="Open Sans" panose="020B0606030504020204" pitchFamily="34" charset="0"/>
                        </a:rPr>
                        <a:t>Being unable to work, insecure employment, “</a:t>
                      </a:r>
                      <a:r>
                        <a:rPr lang="en-US" sz="2000" i="1" dirty="0">
                          <a:latin typeface="Open Sans" panose="020B0606030504020204" pitchFamily="34" charset="0"/>
                          <a:ea typeface="Open Sans" panose="020B0606030504020204" pitchFamily="34" charset="0"/>
                          <a:cs typeface="Open Sans" panose="020B0606030504020204" pitchFamily="34" charset="0"/>
                        </a:rPr>
                        <a:t>feeling powerless or vulnerable due to reduced income or resource availability”</a:t>
                      </a: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035580767"/>
                  </a:ext>
                </a:extLst>
              </a:tr>
              <a:tr h="370840">
                <a:tc>
                  <a:txBody>
                    <a:bodyPr/>
                    <a:lstStyle/>
                    <a:p>
                      <a:pPr algn="l"/>
                      <a:r>
                        <a:rPr lang="en-US" sz="2000" dirty="0">
                          <a:latin typeface="Open Sans" panose="020B0606030504020204" pitchFamily="34" charset="0"/>
                          <a:ea typeface="Open Sans" panose="020B0606030504020204" pitchFamily="34" charset="0"/>
                          <a:cs typeface="Open Sans" panose="020B0606030504020204" pitchFamily="34" charset="0"/>
                        </a:rPr>
                        <a:t>Prospects</a:t>
                      </a:r>
                    </a:p>
                    <a:p>
                      <a:pPr algn="l"/>
                      <a:r>
                        <a:rPr lang="en-US" sz="2000" i="1" dirty="0">
                          <a:latin typeface="Open Sans" panose="020B0606030504020204" pitchFamily="34" charset="0"/>
                          <a:ea typeface="Open Sans" panose="020B0606030504020204" pitchFamily="34" charset="0"/>
                          <a:cs typeface="Open Sans" panose="020B0606030504020204" pitchFamily="34" charset="0"/>
                        </a:rPr>
                        <a:t>Expectations and life chances</a:t>
                      </a:r>
                    </a:p>
                  </a:txBody>
                  <a:tcPr/>
                </a:tc>
                <a:tc>
                  <a:txBody>
                    <a:bodyPr/>
                    <a:lstStyle/>
                    <a:p>
                      <a:pPr algn="l"/>
                      <a:r>
                        <a:rPr lang="en-US" sz="2000" dirty="0">
                          <a:latin typeface="Open Sans" panose="020B0606030504020204" pitchFamily="34" charset="0"/>
                          <a:ea typeface="Open Sans" panose="020B0606030504020204" pitchFamily="34" charset="0"/>
                          <a:cs typeface="Open Sans" panose="020B0606030504020204" pitchFamily="34" charset="0"/>
                        </a:rPr>
                        <a:t>Low educational attainment and reduced literacy levels particularly around health, “</a:t>
                      </a:r>
                      <a:r>
                        <a:rPr lang="en-US" sz="2000" i="1" dirty="0">
                          <a:latin typeface="Open Sans" panose="020B0606030504020204" pitchFamily="34" charset="0"/>
                          <a:ea typeface="Open Sans" panose="020B0606030504020204" pitchFamily="34" charset="0"/>
                          <a:cs typeface="Open Sans" panose="020B0606030504020204" pitchFamily="34" charset="0"/>
                        </a:rPr>
                        <a:t>acceptance of how it is”</a:t>
                      </a:r>
                    </a:p>
                  </a:txBody>
                  <a:tcPr/>
                </a:tc>
                <a:extLst>
                  <a:ext uri="{0D108BD9-81ED-4DB2-BD59-A6C34878D82A}">
                    <a16:rowId xmlns:a16="http://schemas.microsoft.com/office/drawing/2014/main" val="376322916"/>
                  </a:ext>
                </a:extLst>
              </a:tr>
              <a:tr h="370840">
                <a:tc>
                  <a:txBody>
                    <a:bodyPr/>
                    <a:lstStyle/>
                    <a:p>
                      <a:pPr algn="l"/>
                      <a:r>
                        <a:rPr lang="en-US" sz="2000" dirty="0">
                          <a:latin typeface="Open Sans" panose="020B0606030504020204" pitchFamily="34" charset="0"/>
                          <a:ea typeface="Open Sans" panose="020B0606030504020204" pitchFamily="34" charset="0"/>
                          <a:cs typeface="Open Sans" panose="020B0606030504020204" pitchFamily="34" charset="0"/>
                        </a:rPr>
                        <a:t>Places</a:t>
                      </a:r>
                    </a:p>
                    <a:p>
                      <a:pPr algn="l"/>
                      <a:r>
                        <a:rPr lang="en-US" sz="2000" i="1" dirty="0">
                          <a:latin typeface="Open Sans" panose="020B0606030504020204" pitchFamily="34" charset="0"/>
                          <a:ea typeface="Open Sans" panose="020B0606030504020204" pitchFamily="34" charset="0"/>
                          <a:cs typeface="Open Sans" panose="020B0606030504020204" pitchFamily="34" charset="0"/>
                        </a:rPr>
                        <a:t>Housing and the local environment</a:t>
                      </a:r>
                    </a:p>
                  </a:txBody>
                  <a:tcPr/>
                </a:tc>
                <a:tc>
                  <a:txBody>
                    <a:bodyPr/>
                    <a:lstStyle/>
                    <a:p>
                      <a:pPr algn="l"/>
                      <a:r>
                        <a:rPr lang="en-US" sz="2000" dirty="0">
                          <a:latin typeface="Open Sans" panose="020B0606030504020204" pitchFamily="34" charset="0"/>
                          <a:ea typeface="Open Sans" panose="020B0606030504020204" pitchFamily="34" charset="0"/>
                          <a:cs typeface="Open Sans" panose="020B0606030504020204" pitchFamily="34" charset="0"/>
                        </a:rPr>
                        <a:t>Reduced access to community services, lower engagement with NHS, homelessness, travelling communities</a:t>
                      </a:r>
                    </a:p>
                  </a:txBody>
                  <a:tcPr/>
                </a:tc>
                <a:extLst>
                  <a:ext uri="{0D108BD9-81ED-4DB2-BD59-A6C34878D82A}">
                    <a16:rowId xmlns:a16="http://schemas.microsoft.com/office/drawing/2014/main" val="2273794079"/>
                  </a:ext>
                </a:extLst>
              </a:tr>
            </a:tbl>
          </a:graphicData>
        </a:graphic>
      </p:graphicFrame>
    </p:spTree>
    <p:extLst>
      <p:ext uri="{BB962C8B-B14F-4D97-AF65-F5344CB8AC3E}">
        <p14:creationId xmlns:p14="http://schemas.microsoft.com/office/powerpoint/2010/main" val="18184059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hy bother?"/>
          <p:cNvSpPr txBox="1">
            <a:spLocks noGrp="1"/>
          </p:cNvSpPr>
          <p:nvPr>
            <p:ph type="title"/>
          </p:nvPr>
        </p:nvSpPr>
        <p:spPr>
          <a:prstGeom prst="rect">
            <a:avLst/>
          </a:prstGeom>
        </p:spPr>
        <p:txBody>
          <a:bodyPr/>
          <a:lstStyle>
            <a:lvl1pPr defTabSz="850391">
              <a:defRPr sz="4092">
                <a:latin typeface="Open Sans"/>
                <a:ea typeface="Open Sans"/>
                <a:cs typeface="Open Sans"/>
                <a:sym typeface="Open Sans"/>
              </a:defRPr>
            </a:lvl1pPr>
          </a:lstStyle>
          <a:p>
            <a:r>
              <a:rPr lang="en-GB" dirty="0"/>
              <a:t> Building on what’s come before</a:t>
            </a:r>
          </a:p>
        </p:txBody>
      </p:sp>
      <p:sp>
        <p:nvSpPr>
          <p:cNvPr id="8" name="‘There is a peculiar paradox that exists in trial execution - we perform clinical trials to generate evidence to improve patient outcomes; however, we conduct clinical trials like anecdotal medicine.’*">
            <a:extLst>
              <a:ext uri="{FF2B5EF4-FFF2-40B4-BE49-F238E27FC236}">
                <a16:creationId xmlns:a16="http://schemas.microsoft.com/office/drawing/2014/main" id="{65C14218-3EE6-9F4A-8736-6A4AAE693C3E}"/>
              </a:ext>
            </a:extLst>
          </p:cNvPr>
          <p:cNvSpPr txBox="1"/>
          <p:nvPr/>
        </p:nvSpPr>
        <p:spPr>
          <a:xfrm>
            <a:off x="838199" y="1646238"/>
            <a:ext cx="10515599" cy="4183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defTabSz="757214">
              <a:lnSpc>
                <a:spcPct val="110000"/>
              </a:lnSpc>
              <a:spcBef>
                <a:spcPts val="800"/>
              </a:spcBef>
              <a:buSzPct val="100000"/>
              <a:defRPr sz="2275">
                <a:solidFill>
                  <a:srgbClr val="734586"/>
                </a:solidFill>
                <a:latin typeface="Open Sans"/>
                <a:ea typeface="Open Sans"/>
                <a:cs typeface="Open Sans"/>
                <a:sym typeface="Open Sans"/>
              </a:defRPr>
            </a:pPr>
            <a:r>
              <a:rPr lang="en-GB" sz="2400" dirty="0"/>
              <a:t>INCLUDE Ethnicity Framework</a:t>
            </a:r>
          </a:p>
          <a:p>
            <a:pPr marL="342900" lvl="1"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4 Key questions, and a set of worksheets to support them</a:t>
            </a:r>
          </a:p>
          <a:p>
            <a:pPr marL="342900" lvl="1" indent="-342900" defTabSz="757214">
              <a:lnSpc>
                <a:spcPct val="110000"/>
              </a:lnSpc>
              <a:spcBef>
                <a:spcPts val="800"/>
              </a:spcBef>
              <a:buSzPct val="100000"/>
              <a:buFont typeface="Arial" panose="020B0604020202020204" pitchFamily="34" charset="0"/>
              <a:buChar char="•"/>
              <a:defRPr sz="2275">
                <a:solidFill>
                  <a:srgbClr val="734586"/>
                </a:solidFill>
                <a:latin typeface="Open Sans"/>
                <a:ea typeface="Open Sans"/>
                <a:cs typeface="Open Sans"/>
                <a:sym typeface="Open Sans"/>
              </a:defRPr>
            </a:pPr>
            <a:r>
              <a:rPr lang="en-GB" sz="2400" dirty="0"/>
              <a:t>Launched in October 2020</a:t>
            </a:r>
          </a:p>
        </p:txBody>
      </p:sp>
      <p:pic>
        <p:nvPicPr>
          <p:cNvPr id="2050" name="Picture 2" descr="figure 2">
            <a:hlinkClick r:id="rId2"/>
            <a:extLst>
              <a:ext uri="{FF2B5EF4-FFF2-40B4-BE49-F238E27FC236}">
                <a16:creationId xmlns:a16="http://schemas.microsoft.com/office/drawing/2014/main" id="{6AA744B2-C835-649B-59DF-D6842D062C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20"/>
          <a:stretch/>
        </p:blipFill>
        <p:spPr bwMode="auto">
          <a:xfrm>
            <a:off x="1152523" y="3429000"/>
            <a:ext cx="9886949" cy="224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0240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2654</TotalTime>
  <Words>2384</Words>
  <Application>Microsoft Office PowerPoint</Application>
  <PresentationFormat>Widescreen</PresentationFormat>
  <Paragraphs>261</Paragraphs>
  <Slides>31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Open Sans</vt:lpstr>
      <vt:lpstr>Office Theme</vt:lpstr>
      <vt:lpstr>INCLUDE Socioeconomic Disadvantage Framework</vt:lpstr>
      <vt:lpstr>Who is underserved by health research?</vt:lpstr>
      <vt:lpstr>PowerPoint Presentation</vt:lpstr>
      <vt:lpstr>Why we need to think about socioeconomics</vt:lpstr>
      <vt:lpstr>The INCLUDE Socioeconomic Framework</vt:lpstr>
      <vt:lpstr>What we knew going in</vt:lpstr>
      <vt:lpstr>Our definition</vt:lpstr>
      <vt:lpstr>Operationalising that definition</vt:lpstr>
      <vt:lpstr> Building on what’s come before</vt:lpstr>
      <vt:lpstr> Building on what’s come before</vt:lpstr>
      <vt:lpstr>Barriers and strategies to make research more inclusive</vt:lpstr>
      <vt:lpstr>PowerPoint Presentation</vt:lpstr>
      <vt:lpstr>Key points before we get started…</vt:lpstr>
      <vt:lpstr>Pockets: Barriers and Strategies linked with income and economic resource availability</vt:lpstr>
      <vt:lpstr>Pockets: Barriers and Strategies linked with income and economic resource availability</vt:lpstr>
      <vt:lpstr>Prospects: Barriers and Strategies linked with wellbeing and life chances</vt:lpstr>
      <vt:lpstr>Prospects: Barriers and Strategies linked with wellbeing and life chances</vt:lpstr>
      <vt:lpstr>Prospects: Barriers and Strategies linked with wellbeing and life chances</vt:lpstr>
      <vt:lpstr>Place: Barriers and strategies linked with housing and local environment</vt:lpstr>
      <vt:lpstr>Example application of the INCLUDE Socioeconomic Disadvantage Framework</vt:lpstr>
      <vt:lpstr>Example application of the framework</vt:lpstr>
      <vt:lpstr>Study description</vt:lpstr>
      <vt:lpstr>Worksheet A (Q2): Are people from different socioeconomic backgrounds likely to respond to the intervention in different ways? </vt:lpstr>
      <vt:lpstr>Worksheet B (Q3): Will my trial intervention and/or comparator make it harder for people from different socioeconomic backgrounds to take part in the trial? </vt:lpstr>
      <vt:lpstr>Worksheet C (Q4): Will the way I have planned and designed my trial make it harder for people from different socioeconomic backgrounds to take part in the trial? </vt:lpstr>
      <vt:lpstr>PowerPoint Presentation</vt:lpstr>
      <vt:lpstr>PowerPoint Presentation</vt:lpstr>
      <vt:lpstr>Worksheet C (Q4): Will the way I have planned and designed my trial make it harder for people from different socioeconomic backgrounds to take part in the trial? </vt:lpstr>
      <vt:lpstr>Worksheet D: What measures can I put in place to address the identified factors that might prevent optimal participation of people experiencing socioeconomic disadvantage?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we’ve done, and what we’ve found in ORINOCO</dc:title>
  <dc:creator>Fran Sherratt</dc:creator>
  <cp:lastModifiedBy>Sherratt, Frances</cp:lastModifiedBy>
  <cp:revision>120</cp:revision>
  <cp:lastPrinted>2023-01-24T09:26:37Z</cp:lastPrinted>
  <dcterms:modified xsi:type="dcterms:W3CDTF">2023-01-24T10:51:42Z</dcterms:modified>
</cp:coreProperties>
</file>