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3D0"/>
    <a:srgbClr val="D77FA9"/>
    <a:srgbClr val="F389B4"/>
    <a:srgbClr val="EEC5BE"/>
    <a:srgbClr val="FBD9E7"/>
    <a:srgbClr val="6BC781"/>
    <a:srgbClr val="C5E9CE"/>
    <a:srgbClr val="B5D2E8"/>
    <a:srgbClr val="EBBED3"/>
    <a:srgbClr val="DB8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301" autoAdjust="0"/>
  </p:normalViewPr>
  <p:slideViewPr>
    <p:cSldViewPr snapToGrid="0">
      <p:cViewPr varScale="1">
        <p:scale>
          <a:sx n="39" d="100"/>
          <a:sy n="39" d="100"/>
        </p:scale>
        <p:origin x="3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presProps" Target="pres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10" Type="http://schemas.openxmlformats.org/officeDocument/2006/relationships/tableStyles" Target="tableStyles.xml" /><Relationship Id="rId4" Type="http://schemas.openxmlformats.org/officeDocument/2006/relationships/slideMaster" Target="slideMasters/slideMaster1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9A731-4A8C-476A-8E59-DFE113E8F5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B0B5B-E112-43E6-84EA-7BE5E1EE8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75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B0B5B-E112-43E6-84EA-7BE5E1EE89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4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71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3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42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20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3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59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19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6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4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36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3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C089-FC30-4ECA-B4D1-BA5B61FBF543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BB30-3F1B-48DA-B0B7-95CA11669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6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Box 282">
            <a:extLst>
              <a:ext uri="{FF2B5EF4-FFF2-40B4-BE49-F238E27FC236}">
                <a16:creationId xmlns:a16="http://schemas.microsoft.com/office/drawing/2014/main" id="{6E0C7ED2-AAEB-3761-FB23-F10A2B019E0C}"/>
              </a:ext>
            </a:extLst>
          </p:cNvPr>
          <p:cNvSpPr txBox="1"/>
          <p:nvPr/>
        </p:nvSpPr>
        <p:spPr>
          <a:xfrm>
            <a:off x="7087588" y="2072303"/>
            <a:ext cx="4495280" cy="523220"/>
          </a:xfrm>
          <a:prstGeom prst="rect">
            <a:avLst/>
          </a:prstGeom>
          <a:noFill/>
          <a:ln w="28575">
            <a:solidFill>
              <a:srgbClr val="F389B4"/>
            </a:solidFill>
          </a:ln>
        </p:spPr>
        <p:txBody>
          <a:bodyPr wrap="square" rtlCol="0">
            <a:spAutoFit/>
          </a:bodyPr>
          <a:lstStyle/>
          <a:p>
            <a:pPr indent="-45720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Clearly articulate the reason(s) for ethnicity data 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collection in the trial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2)</a:t>
            </a:r>
            <a:r>
              <a:rPr lang="lv-LV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4787A513-6FE6-9867-A016-63EE54CE5DCF}"/>
              </a:ext>
            </a:extLst>
          </p:cNvPr>
          <p:cNvSpPr txBox="1"/>
          <p:nvPr/>
        </p:nvSpPr>
        <p:spPr>
          <a:xfrm>
            <a:off x="7189785" y="3469434"/>
            <a:ext cx="5002215" cy="523220"/>
          </a:xfrm>
          <a:prstGeom prst="rect">
            <a:avLst/>
          </a:prstGeom>
          <a:noFill/>
          <a:ln w="28575">
            <a:solidFill>
              <a:srgbClr val="D77FA9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funders: communicate why and how ethnicity data will be collected and disseminated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5)</a:t>
            </a:r>
            <a:r>
              <a:rPr lang="lv-LV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AC144953-3826-77B6-3DA3-6C3184F76AEC}"/>
              </a:ext>
            </a:extLst>
          </p:cNvPr>
          <p:cNvSpPr txBox="1"/>
          <p:nvPr/>
        </p:nvSpPr>
        <p:spPr>
          <a:xfrm>
            <a:off x="6555919" y="4373362"/>
            <a:ext cx="5636081" cy="2031325"/>
          </a:xfrm>
          <a:prstGeom prst="rect">
            <a:avLst/>
          </a:prstGeom>
          <a:noFill/>
          <a:ln w="28575">
            <a:solidFill>
              <a:srgbClr val="66A3D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Data collection recommendations: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On data collection forms investigators use a question which allows people to self-describe their ethnicity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6).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Investigators make an explicit decision about whether a list of pre-defined ethnic categories will be used to collect data in the trial in addition to collecting self-described ethnicity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7)</a:t>
            </a:r>
            <a:r>
              <a:rPr lang="lv-LV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Better communication to participants about why ethnicity data are being collected, what data will be collected, and how they will be used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8).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1F355263-6014-D52F-833D-32C4316FBC86}"/>
              </a:ext>
            </a:extLst>
          </p:cNvPr>
          <p:cNvSpPr txBox="1"/>
          <p:nvPr/>
        </p:nvSpPr>
        <p:spPr>
          <a:xfrm>
            <a:off x="179736" y="5008616"/>
            <a:ext cx="6376184" cy="1815882"/>
          </a:xfrm>
          <a:prstGeom prst="rect">
            <a:avLst/>
          </a:prstGeom>
          <a:noFill/>
          <a:ln w="28575">
            <a:solidFill>
              <a:srgbClr val="66A3D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Training and responsibility recommendations: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Investigators source high quality training for the whole trial team focused on better understanding of the culture of, and building trust with, diverse ethnic communities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9)</a:t>
            </a:r>
            <a:r>
              <a:rPr lang="lv-LV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Trial team talk about inclusion and diversity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10)</a:t>
            </a:r>
            <a:r>
              <a:rPr lang="lv-LV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Identify an individual or group trained in leading inclusion and diversity work who can support the inclusion and diversity work within the trial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11).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514C4532-0AC0-FA29-64AB-F65ABFA81AAA}"/>
              </a:ext>
            </a:extLst>
          </p:cNvPr>
          <p:cNvSpPr txBox="1"/>
          <p:nvPr/>
        </p:nvSpPr>
        <p:spPr>
          <a:xfrm>
            <a:off x="615450" y="2290237"/>
            <a:ext cx="3270524" cy="2462213"/>
          </a:xfrm>
          <a:prstGeom prst="rect">
            <a:avLst/>
          </a:prstGeom>
          <a:noFill/>
          <a:ln w="28575">
            <a:solidFill>
              <a:srgbClr val="6BC78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Reporting recommendations: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When disseminating results, ethnicity is reported as transparently as possible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12)</a:t>
            </a:r>
            <a:r>
              <a:rPr lang="lv-LV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Investigators include ethnicity data when reporting to participants, to PPIE members especially diverse ethnic community members, and to community connectors involved in designing the ethnicity data collection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13).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0D9B0F0E-5809-7003-28ED-3F03E62FBE6E}"/>
              </a:ext>
            </a:extLst>
          </p:cNvPr>
          <p:cNvSpPr txBox="1"/>
          <p:nvPr/>
        </p:nvSpPr>
        <p:spPr>
          <a:xfrm>
            <a:off x="5791192" y="128900"/>
            <a:ext cx="6087156" cy="1600438"/>
          </a:xfrm>
          <a:prstGeom prst="rect">
            <a:avLst/>
          </a:prstGeom>
          <a:noFill/>
          <a:ln w="28575">
            <a:solidFill>
              <a:srgbClr val="DB8577"/>
            </a:solidFill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Identify the diverse ethnic communities from which participants in the trial need to be drawn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1)</a:t>
            </a:r>
            <a:r>
              <a:rPr lang="lv-LV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possible, engage with organisations or networks that connect relevant diverse ethnic communities with the research sector (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recommendation 3)</a:t>
            </a:r>
            <a:r>
              <a:rPr lang="lv-LV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Engage individual patient/public members in communities identified in recommendation 1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(recommendation 4)</a:t>
            </a:r>
            <a:r>
              <a:rPr lang="lv-LV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FCA9562C-0917-B3F2-1123-07E42F0F29FE}"/>
              </a:ext>
            </a:extLst>
          </p:cNvPr>
          <p:cNvGrpSpPr/>
          <p:nvPr/>
        </p:nvGrpSpPr>
        <p:grpSpPr>
          <a:xfrm>
            <a:off x="3672034" y="1268274"/>
            <a:ext cx="3775614" cy="3747758"/>
            <a:chOff x="3819659" y="1087210"/>
            <a:chExt cx="4492665" cy="4478212"/>
          </a:xfrm>
        </p:grpSpPr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B618BBA6-CBDD-684B-5B80-6100298A4ADD}"/>
                </a:ext>
              </a:extLst>
            </p:cNvPr>
            <p:cNvGrpSpPr/>
            <p:nvPr/>
          </p:nvGrpSpPr>
          <p:grpSpPr>
            <a:xfrm rot="2821733">
              <a:off x="3841502" y="1094600"/>
              <a:ext cx="4478212" cy="4463432"/>
              <a:chOff x="3488202" y="576306"/>
              <a:chExt cx="5229229" cy="5211972"/>
            </a:xfrm>
            <a:solidFill>
              <a:srgbClr val="D1C3D6"/>
            </a:solidFill>
          </p:grpSpPr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F2A8CB34-D3FC-1AB6-5748-33B1FD718B58}"/>
                  </a:ext>
                </a:extLst>
              </p:cNvPr>
              <p:cNvSpPr/>
              <p:nvPr/>
            </p:nvSpPr>
            <p:spPr>
              <a:xfrm rot="2700000">
                <a:off x="4761811" y="588893"/>
                <a:ext cx="1472961" cy="1697285"/>
              </a:xfrm>
              <a:custGeom>
                <a:avLst/>
                <a:gdLst>
                  <a:gd name="connsiteX0" fmla="*/ 711712 w 1578560"/>
                  <a:gd name="connsiteY0" fmla="*/ 17517 h 1814197"/>
                  <a:gd name="connsiteX1" fmla="*/ 731092 w 1578560"/>
                  <a:gd name="connsiteY1" fmla="*/ 0 h 1814197"/>
                  <a:gd name="connsiteX2" fmla="*/ 1364839 w 1578560"/>
                  <a:gd name="connsiteY2" fmla="*/ 223371 h 1814197"/>
                  <a:gd name="connsiteX3" fmla="*/ 1578560 w 1578560"/>
                  <a:gd name="connsiteY3" fmla="*/ 829742 h 1814197"/>
                  <a:gd name="connsiteX4" fmla="*/ 1549869 w 1578560"/>
                  <a:gd name="connsiteY4" fmla="*/ 855674 h 1814197"/>
                  <a:gd name="connsiteX5" fmla="*/ 711711 w 1578560"/>
                  <a:gd name="connsiteY5" fmla="*/ 17517 h 1814197"/>
                  <a:gd name="connsiteX6" fmla="*/ 1549868 w 1578560"/>
                  <a:gd name="connsiteY6" fmla="*/ 855674 h 1814197"/>
                  <a:gd name="connsiteX7" fmla="*/ 1185333 w 1578560"/>
                  <a:gd name="connsiteY7" fmla="*/ 1735739 h 1814197"/>
                  <a:gd name="connsiteX8" fmla="*/ 1189079 w 1578560"/>
                  <a:gd name="connsiteY8" fmla="*/ 1814197 h 1814197"/>
                  <a:gd name="connsiteX9" fmla="*/ 577245 w 1578560"/>
                  <a:gd name="connsiteY9" fmla="*/ 1521259 h 1814197"/>
                  <a:gd name="connsiteX10" fmla="*/ 2890 w 1578560"/>
                  <a:gd name="connsiteY10" fmla="*/ 1796252 h 1814197"/>
                  <a:gd name="connsiteX11" fmla="*/ 0 w 1578560"/>
                  <a:gd name="connsiteY11" fmla="*/ 1735739 h 1814197"/>
                  <a:gd name="connsiteX12" fmla="*/ 711711 w 1578560"/>
                  <a:gd name="connsiteY12" fmla="*/ 17517 h 1814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78560" h="1814197">
                    <a:moveTo>
                      <a:pt x="711712" y="17517"/>
                    </a:moveTo>
                    <a:lnTo>
                      <a:pt x="731092" y="0"/>
                    </a:lnTo>
                    <a:lnTo>
                      <a:pt x="1364839" y="223371"/>
                    </a:lnTo>
                    <a:lnTo>
                      <a:pt x="1578560" y="829742"/>
                    </a:lnTo>
                    <a:lnTo>
                      <a:pt x="1549869" y="855674"/>
                    </a:lnTo>
                    <a:close/>
                    <a:moveTo>
                      <a:pt x="711711" y="17517"/>
                    </a:moveTo>
                    <a:lnTo>
                      <a:pt x="1549868" y="855674"/>
                    </a:lnTo>
                    <a:cubicBezTo>
                      <a:pt x="1306845" y="1098698"/>
                      <a:pt x="1185333" y="1417219"/>
                      <a:pt x="1185333" y="1735739"/>
                    </a:cubicBezTo>
                    <a:lnTo>
                      <a:pt x="1189079" y="1814197"/>
                    </a:lnTo>
                    <a:lnTo>
                      <a:pt x="577245" y="1521259"/>
                    </a:lnTo>
                    <a:lnTo>
                      <a:pt x="2890" y="1796252"/>
                    </a:lnTo>
                    <a:lnTo>
                      <a:pt x="0" y="1735739"/>
                    </a:lnTo>
                    <a:cubicBezTo>
                      <a:pt x="0" y="1113866"/>
                      <a:pt x="237237" y="491991"/>
                      <a:pt x="711711" y="17517"/>
                    </a:cubicBezTo>
                    <a:close/>
                  </a:path>
                </a:pathLst>
              </a:custGeom>
              <a:solidFill>
                <a:srgbClr val="EEC5B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6" name="Freeform: Shape 245">
                <a:extLst>
                  <a:ext uri="{FF2B5EF4-FFF2-40B4-BE49-F238E27FC236}">
                    <a16:creationId xmlns:a16="http://schemas.microsoft.com/office/drawing/2014/main" id="{A494D706-10BE-6423-7B68-5E543FA0BD77}"/>
                  </a:ext>
                </a:extLst>
              </p:cNvPr>
              <p:cNvSpPr/>
              <p:nvPr/>
            </p:nvSpPr>
            <p:spPr>
              <a:xfrm rot="2700000">
                <a:off x="5842188" y="766173"/>
                <a:ext cx="1796490" cy="1416755"/>
              </a:xfrm>
              <a:custGeom>
                <a:avLst/>
                <a:gdLst>
                  <a:gd name="connsiteX0" fmla="*/ 1464655 w 1925283"/>
                  <a:gd name="connsiteY0" fmla="*/ 1713 h 1514344"/>
                  <a:gd name="connsiteX1" fmla="*/ 1465929 w 1925283"/>
                  <a:gd name="connsiteY1" fmla="*/ 1529 h 1514344"/>
                  <a:gd name="connsiteX2" fmla="*/ 1497970 w 1925283"/>
                  <a:gd name="connsiteY2" fmla="*/ 0 h 1514344"/>
                  <a:gd name="connsiteX3" fmla="*/ 1925283 w 1925283"/>
                  <a:gd name="connsiteY3" fmla="*/ 498828 h 1514344"/>
                  <a:gd name="connsiteX4" fmla="*/ 1797908 w 1925283"/>
                  <a:gd name="connsiteY4" fmla="*/ 1180471 h 1514344"/>
                  <a:gd name="connsiteX5" fmla="*/ 1780277 w 1925283"/>
                  <a:gd name="connsiteY5" fmla="*/ 1179629 h 1514344"/>
                  <a:gd name="connsiteX6" fmla="*/ 0 w 1925283"/>
                  <a:gd name="connsiteY6" fmla="*/ 684602 h 1514344"/>
                  <a:gd name="connsiteX7" fmla="*/ 165169 w 1925283"/>
                  <a:gd name="connsiteY7" fmla="*/ 535311 h 1514344"/>
                  <a:gd name="connsiteX8" fmla="*/ 1234740 w 1925283"/>
                  <a:gd name="connsiteY8" fmla="*/ 34890 h 1514344"/>
                  <a:gd name="connsiteX9" fmla="*/ 1464654 w 1925283"/>
                  <a:gd name="connsiteY9" fmla="*/ 1713 h 1514344"/>
                  <a:gd name="connsiteX10" fmla="*/ 1780276 w 1925283"/>
                  <a:gd name="connsiteY10" fmla="*/ 1179629 h 1514344"/>
                  <a:gd name="connsiteX11" fmla="*/ 1698842 w 1925283"/>
                  <a:gd name="connsiteY11" fmla="*/ 1175742 h 1514344"/>
                  <a:gd name="connsiteX12" fmla="*/ 913302 w 1925283"/>
                  <a:gd name="connsiteY12" fmla="*/ 1454839 h 1514344"/>
                  <a:gd name="connsiteX13" fmla="*/ 847468 w 1925283"/>
                  <a:gd name="connsiteY13" fmla="*/ 1514344 h 1514344"/>
                  <a:gd name="connsiteX14" fmla="*/ 633747 w 1925283"/>
                  <a:gd name="connsiteY14" fmla="*/ 907973 h 1514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25283" h="1514344">
                    <a:moveTo>
                      <a:pt x="1464655" y="1713"/>
                    </a:moveTo>
                    <a:lnTo>
                      <a:pt x="1465929" y="1529"/>
                    </a:lnTo>
                    <a:lnTo>
                      <a:pt x="1497970" y="0"/>
                    </a:lnTo>
                    <a:lnTo>
                      <a:pt x="1925283" y="498828"/>
                    </a:lnTo>
                    <a:lnTo>
                      <a:pt x="1797908" y="1180471"/>
                    </a:lnTo>
                    <a:lnTo>
                      <a:pt x="1780277" y="1179629"/>
                    </a:lnTo>
                    <a:close/>
                    <a:moveTo>
                      <a:pt x="0" y="684602"/>
                    </a:moveTo>
                    <a:lnTo>
                      <a:pt x="165169" y="535311"/>
                    </a:lnTo>
                    <a:cubicBezTo>
                      <a:pt x="483307" y="275834"/>
                      <a:pt x="851826" y="109027"/>
                      <a:pt x="1234740" y="34890"/>
                    </a:cubicBezTo>
                    <a:lnTo>
                      <a:pt x="1464654" y="1713"/>
                    </a:lnTo>
                    <a:lnTo>
                      <a:pt x="1780276" y="1179629"/>
                    </a:lnTo>
                    <a:lnTo>
                      <a:pt x="1698842" y="1175742"/>
                    </a:lnTo>
                    <a:cubicBezTo>
                      <a:pt x="1420136" y="1175741"/>
                      <a:pt x="1141431" y="1268774"/>
                      <a:pt x="913302" y="1454839"/>
                    </a:cubicBezTo>
                    <a:lnTo>
                      <a:pt x="847468" y="1514344"/>
                    </a:lnTo>
                    <a:lnTo>
                      <a:pt x="633747" y="907973"/>
                    </a:lnTo>
                    <a:close/>
                  </a:path>
                </a:pathLst>
              </a:custGeom>
              <a:solidFill>
                <a:srgbClr val="FBD9E7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id="{08276A71-F967-B162-AB47-17D353DD0280}"/>
                  </a:ext>
                </a:extLst>
              </p:cNvPr>
              <p:cNvSpPr/>
              <p:nvPr/>
            </p:nvSpPr>
            <p:spPr>
              <a:xfrm rot="2700000">
                <a:off x="6932632" y="1798238"/>
                <a:ext cx="1722846" cy="1378131"/>
              </a:xfrm>
              <a:custGeom>
                <a:avLst/>
                <a:gdLst>
                  <a:gd name="connsiteX0" fmla="*/ 977270 w 1846358"/>
                  <a:gd name="connsiteY0" fmla="*/ 1457708 h 1473059"/>
                  <a:gd name="connsiteX1" fmla="*/ 1816237 w 1846358"/>
                  <a:gd name="connsiteY1" fmla="*/ 618741 h 1473059"/>
                  <a:gd name="connsiteX2" fmla="*/ 1846358 w 1846358"/>
                  <a:gd name="connsiteY2" fmla="*/ 645965 h 1473059"/>
                  <a:gd name="connsiteX3" fmla="*/ 1634118 w 1846358"/>
                  <a:gd name="connsiteY3" fmla="*/ 1248134 h 1473059"/>
                  <a:gd name="connsiteX4" fmla="*/ 995960 w 1846358"/>
                  <a:gd name="connsiteY4" fmla="*/ 1473059 h 1473059"/>
                  <a:gd name="connsiteX5" fmla="*/ 986413 w 1846358"/>
                  <a:gd name="connsiteY5" fmla="*/ 1464430 h 1473059"/>
                  <a:gd name="connsiteX6" fmla="*/ 0 w 1846358"/>
                  <a:gd name="connsiteY6" fmla="*/ 9591 h 1473059"/>
                  <a:gd name="connsiteX7" fmla="*/ 200873 w 1846358"/>
                  <a:gd name="connsiteY7" fmla="*/ 0 h 1473059"/>
                  <a:gd name="connsiteX8" fmla="*/ 1734546 w 1846358"/>
                  <a:gd name="connsiteY8" fmla="*/ 544902 h 1473059"/>
                  <a:gd name="connsiteX9" fmla="*/ 1816237 w 1846358"/>
                  <a:gd name="connsiteY9" fmla="*/ 618741 h 1473059"/>
                  <a:gd name="connsiteX10" fmla="*/ 977270 w 1846358"/>
                  <a:gd name="connsiteY10" fmla="*/ 1457708 h 1473059"/>
                  <a:gd name="connsiteX11" fmla="*/ 885695 w 1846358"/>
                  <a:gd name="connsiteY11" fmla="*/ 1390384 h 1473059"/>
                  <a:gd name="connsiteX12" fmla="*/ 320171 w 1846358"/>
                  <a:gd name="connsiteY12" fmla="*/ 1191028 h 1473059"/>
                  <a:gd name="connsiteX13" fmla="*/ 299938 w 1846358"/>
                  <a:gd name="connsiteY13" fmla="*/ 1190062 h 1473059"/>
                  <a:gd name="connsiteX14" fmla="*/ 427313 w 1846358"/>
                  <a:gd name="connsiteY14" fmla="*/ 508419 h 1473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46358" h="1473059">
                    <a:moveTo>
                      <a:pt x="977270" y="1457708"/>
                    </a:moveTo>
                    <a:lnTo>
                      <a:pt x="1816237" y="618741"/>
                    </a:lnTo>
                    <a:lnTo>
                      <a:pt x="1846358" y="645965"/>
                    </a:lnTo>
                    <a:lnTo>
                      <a:pt x="1634118" y="1248134"/>
                    </a:lnTo>
                    <a:lnTo>
                      <a:pt x="995960" y="1473059"/>
                    </a:lnTo>
                    <a:lnTo>
                      <a:pt x="986413" y="1464430"/>
                    </a:lnTo>
                    <a:close/>
                    <a:moveTo>
                      <a:pt x="0" y="9591"/>
                    </a:moveTo>
                    <a:lnTo>
                      <a:pt x="200873" y="0"/>
                    </a:lnTo>
                    <a:cubicBezTo>
                      <a:pt x="745013" y="0"/>
                      <a:pt x="1289153" y="181634"/>
                      <a:pt x="1734546" y="544902"/>
                    </a:cubicBezTo>
                    <a:lnTo>
                      <a:pt x="1816237" y="618741"/>
                    </a:lnTo>
                    <a:lnTo>
                      <a:pt x="977270" y="1457708"/>
                    </a:lnTo>
                    <a:lnTo>
                      <a:pt x="885695" y="1390384"/>
                    </a:lnTo>
                    <a:cubicBezTo>
                      <a:pt x="713161" y="1276466"/>
                      <a:pt x="518509" y="1210014"/>
                      <a:pt x="320171" y="1191028"/>
                    </a:cubicBezTo>
                    <a:lnTo>
                      <a:pt x="299938" y="1190062"/>
                    </a:lnTo>
                    <a:lnTo>
                      <a:pt x="427313" y="508419"/>
                    </a:lnTo>
                    <a:close/>
                  </a:path>
                </a:pathLst>
              </a:custGeom>
              <a:solidFill>
                <a:srgbClr val="EBBED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id="{86756219-C46E-1E08-7049-9469E0E35E93}"/>
                  </a:ext>
                </a:extLst>
              </p:cNvPr>
              <p:cNvSpPr/>
              <p:nvPr/>
            </p:nvSpPr>
            <p:spPr>
              <a:xfrm rot="2700000">
                <a:off x="7037479" y="2829281"/>
                <a:ext cx="1520690" cy="1839214"/>
              </a:xfrm>
              <a:custGeom>
                <a:avLst/>
                <a:gdLst>
                  <a:gd name="connsiteX0" fmla="*/ 0 w 1629710"/>
                  <a:gd name="connsiteY0" fmla="*/ 827094 h 1965903"/>
                  <a:gd name="connsiteX1" fmla="*/ 638158 w 1629710"/>
                  <a:gd name="connsiteY1" fmla="*/ 602169 h 1965903"/>
                  <a:gd name="connsiteX2" fmla="*/ 850398 w 1629710"/>
                  <a:gd name="connsiteY2" fmla="*/ 0 h 1965903"/>
                  <a:gd name="connsiteX3" fmla="*/ 923135 w 1629710"/>
                  <a:gd name="connsiteY3" fmla="*/ 65745 h 1965903"/>
                  <a:gd name="connsiteX4" fmla="*/ 1623724 w 1629710"/>
                  <a:gd name="connsiteY4" fmla="*/ 1551053 h 1965903"/>
                  <a:gd name="connsiteX5" fmla="*/ 1628431 w 1629710"/>
                  <a:gd name="connsiteY5" fmla="*/ 1649633 h 1965903"/>
                  <a:gd name="connsiteX6" fmla="*/ 1628432 w 1629710"/>
                  <a:gd name="connsiteY6" fmla="*/ 1649633 h 1965903"/>
                  <a:gd name="connsiteX7" fmla="*/ 1629710 w 1629710"/>
                  <a:gd name="connsiteY7" fmla="*/ 1676404 h 1965903"/>
                  <a:gd name="connsiteX8" fmla="*/ 1025057 w 1629710"/>
                  <a:gd name="connsiteY8" fmla="*/ 1965903 h 1965903"/>
                  <a:gd name="connsiteX9" fmla="*/ 444938 w 1629710"/>
                  <a:gd name="connsiteY9" fmla="*/ 1688150 h 1965903"/>
                  <a:gd name="connsiteX10" fmla="*/ 443817 w 1629710"/>
                  <a:gd name="connsiteY10" fmla="*/ 1664669 h 1965903"/>
                  <a:gd name="connsiteX11" fmla="*/ 441647 w 1629710"/>
                  <a:gd name="connsiteY11" fmla="*/ 1649633 h 1965903"/>
                  <a:gd name="connsiteX12" fmla="*/ 441646 w 1629710"/>
                  <a:gd name="connsiteY12" fmla="*/ 1649633 h 1965903"/>
                  <a:gd name="connsiteX13" fmla="*/ 426729 w 1629710"/>
                  <a:gd name="connsiteY13" fmla="*/ 1546257 h 1965903"/>
                  <a:gd name="connsiteX14" fmla="*/ 84977 w 1629710"/>
                  <a:gd name="connsiteY14" fmla="*/ 903902 h 1965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29710" h="1965903">
                    <a:moveTo>
                      <a:pt x="0" y="827094"/>
                    </a:moveTo>
                    <a:lnTo>
                      <a:pt x="638158" y="602169"/>
                    </a:lnTo>
                    <a:lnTo>
                      <a:pt x="850398" y="0"/>
                    </a:lnTo>
                    <a:lnTo>
                      <a:pt x="923135" y="65745"/>
                    </a:lnTo>
                    <a:cubicBezTo>
                      <a:pt x="1338300" y="480910"/>
                      <a:pt x="1571829" y="1008928"/>
                      <a:pt x="1623724" y="1551053"/>
                    </a:cubicBezTo>
                    <a:lnTo>
                      <a:pt x="1628431" y="1649633"/>
                    </a:lnTo>
                    <a:lnTo>
                      <a:pt x="1628432" y="1649633"/>
                    </a:lnTo>
                    <a:lnTo>
                      <a:pt x="1629710" y="1676404"/>
                    </a:lnTo>
                    <a:lnTo>
                      <a:pt x="1025057" y="1965903"/>
                    </a:lnTo>
                    <a:lnTo>
                      <a:pt x="444938" y="1688150"/>
                    </a:lnTo>
                    <a:lnTo>
                      <a:pt x="443817" y="1664669"/>
                    </a:lnTo>
                    <a:lnTo>
                      <a:pt x="441647" y="1649633"/>
                    </a:lnTo>
                    <a:lnTo>
                      <a:pt x="441646" y="1649633"/>
                    </a:lnTo>
                    <a:lnTo>
                      <a:pt x="426729" y="1546257"/>
                    </a:lnTo>
                    <a:cubicBezTo>
                      <a:pt x="381163" y="1310905"/>
                      <a:pt x="267246" y="1086170"/>
                      <a:pt x="84977" y="903902"/>
                    </a:cubicBezTo>
                    <a:close/>
                  </a:path>
                </a:pathLst>
              </a:custGeom>
              <a:solidFill>
                <a:srgbClr val="C5DEF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id="{A4D385AF-581D-877B-5F7C-F85B68AACA5E}"/>
                  </a:ext>
                </a:extLst>
              </p:cNvPr>
              <p:cNvSpPr/>
              <p:nvPr/>
            </p:nvSpPr>
            <p:spPr>
              <a:xfrm rot="2700000">
                <a:off x="6046209" y="4088075"/>
                <a:ext cx="1395969" cy="1645482"/>
              </a:xfrm>
              <a:custGeom>
                <a:avLst/>
                <a:gdLst>
                  <a:gd name="connsiteX0" fmla="*/ 25259 w 1496048"/>
                  <a:gd name="connsiteY0" fmla="*/ 900139 h 1758827"/>
                  <a:gd name="connsiteX1" fmla="*/ 863416 w 1496048"/>
                  <a:gd name="connsiteY1" fmla="*/ 1738297 h 1758827"/>
                  <a:gd name="connsiteX2" fmla="*/ 844859 w 1496048"/>
                  <a:gd name="connsiteY2" fmla="*/ 1758827 h 1758827"/>
                  <a:gd name="connsiteX3" fmla="*/ 214495 w 1496048"/>
                  <a:gd name="connsiteY3" fmla="*/ 1536649 h 1758827"/>
                  <a:gd name="connsiteX4" fmla="*/ 0 w 1496048"/>
                  <a:gd name="connsiteY4" fmla="*/ 928084 h 1758827"/>
                  <a:gd name="connsiteX5" fmla="*/ 306141 w 1496048"/>
                  <a:gd name="connsiteY5" fmla="*/ 11746 h 1758827"/>
                  <a:gd name="connsiteX6" fmla="*/ 886260 w 1496048"/>
                  <a:gd name="connsiteY6" fmla="*/ 289499 h 1758827"/>
                  <a:gd name="connsiteX7" fmla="*/ 1490913 w 1496048"/>
                  <a:gd name="connsiteY7" fmla="*/ 0 h 1758827"/>
                  <a:gd name="connsiteX8" fmla="*/ 1496048 w 1496048"/>
                  <a:gd name="connsiteY8" fmla="*/ 107563 h 1758827"/>
                  <a:gd name="connsiteX9" fmla="*/ 951145 w 1496048"/>
                  <a:gd name="connsiteY9" fmla="*/ 1641236 h 1758827"/>
                  <a:gd name="connsiteX10" fmla="*/ 863417 w 1496048"/>
                  <a:gd name="connsiteY10" fmla="*/ 1738297 h 1758827"/>
                  <a:gd name="connsiteX11" fmla="*/ 25259 w 1496048"/>
                  <a:gd name="connsiteY11" fmla="*/ 900139 h 1758827"/>
                  <a:gd name="connsiteX12" fmla="*/ 31618 w 1496048"/>
                  <a:gd name="connsiteY12" fmla="*/ 893103 h 1758827"/>
                  <a:gd name="connsiteX13" fmla="*/ 310715 w 1496048"/>
                  <a:gd name="connsiteY13" fmla="*/ 107563 h 1758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96048" h="1758827">
                    <a:moveTo>
                      <a:pt x="25259" y="900139"/>
                    </a:moveTo>
                    <a:lnTo>
                      <a:pt x="863416" y="1738297"/>
                    </a:lnTo>
                    <a:lnTo>
                      <a:pt x="844859" y="1758827"/>
                    </a:lnTo>
                    <a:lnTo>
                      <a:pt x="214495" y="1536649"/>
                    </a:lnTo>
                    <a:lnTo>
                      <a:pt x="0" y="928084"/>
                    </a:lnTo>
                    <a:close/>
                    <a:moveTo>
                      <a:pt x="306141" y="11746"/>
                    </a:moveTo>
                    <a:lnTo>
                      <a:pt x="886260" y="289499"/>
                    </a:lnTo>
                    <a:lnTo>
                      <a:pt x="1490913" y="0"/>
                    </a:lnTo>
                    <a:lnTo>
                      <a:pt x="1496048" y="107563"/>
                    </a:lnTo>
                    <a:cubicBezTo>
                      <a:pt x="1496049" y="651703"/>
                      <a:pt x="1314414" y="1195843"/>
                      <a:pt x="951145" y="1641236"/>
                    </a:cubicBezTo>
                    <a:lnTo>
                      <a:pt x="863417" y="1738297"/>
                    </a:lnTo>
                    <a:lnTo>
                      <a:pt x="25259" y="900139"/>
                    </a:lnTo>
                    <a:lnTo>
                      <a:pt x="31618" y="893103"/>
                    </a:lnTo>
                    <a:cubicBezTo>
                      <a:pt x="217684" y="664975"/>
                      <a:pt x="310716" y="386269"/>
                      <a:pt x="310715" y="107563"/>
                    </a:cubicBezTo>
                    <a:close/>
                  </a:path>
                </a:pathLst>
              </a:custGeom>
              <a:solidFill>
                <a:srgbClr val="B5D2E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Freeform: Shape 249">
                <a:extLst>
                  <a:ext uri="{FF2B5EF4-FFF2-40B4-BE49-F238E27FC236}">
                    <a16:creationId xmlns:a16="http://schemas.microsoft.com/office/drawing/2014/main" id="{8B0431BC-DEEC-511C-B4C4-1C7977191535}"/>
                  </a:ext>
                </a:extLst>
              </p:cNvPr>
              <p:cNvSpPr/>
              <p:nvPr/>
            </p:nvSpPr>
            <p:spPr>
              <a:xfrm rot="2700000">
                <a:off x="3664167" y="1639538"/>
                <a:ext cx="1485772" cy="1837701"/>
              </a:xfrm>
              <a:custGeom>
                <a:avLst/>
                <a:gdLst>
                  <a:gd name="connsiteX0" fmla="*/ 0 w 1592289"/>
                  <a:gd name="connsiteY0" fmla="*/ 274993 h 1964286"/>
                  <a:gd name="connsiteX1" fmla="*/ 574354 w 1592289"/>
                  <a:gd name="connsiteY1" fmla="*/ 0 h 1964286"/>
                  <a:gd name="connsiteX2" fmla="*/ 1186188 w 1592289"/>
                  <a:gd name="connsiteY2" fmla="*/ 292938 h 1964286"/>
                  <a:gd name="connsiteX3" fmla="*/ 1187302 w 1592289"/>
                  <a:gd name="connsiteY3" fmla="*/ 316270 h 1964286"/>
                  <a:gd name="connsiteX4" fmla="*/ 1168163 w 1592289"/>
                  <a:gd name="connsiteY4" fmla="*/ 316270 h 1964286"/>
                  <a:gd name="connsiteX5" fmla="*/ 1187303 w 1592289"/>
                  <a:gd name="connsiteY5" fmla="*/ 316270 h 1964286"/>
                  <a:gd name="connsiteX6" fmla="*/ 1188139 w 1592289"/>
                  <a:gd name="connsiteY6" fmla="*/ 333779 h 1964286"/>
                  <a:gd name="connsiteX7" fmla="*/ 1546978 w 1592289"/>
                  <a:gd name="connsiteY7" fmla="*/ 1094546 h 1964286"/>
                  <a:gd name="connsiteX8" fmla="*/ 1592289 w 1592289"/>
                  <a:gd name="connsiteY8" fmla="*/ 1135500 h 1964286"/>
                  <a:gd name="connsiteX9" fmla="*/ 956951 w 1592289"/>
                  <a:gd name="connsiteY9" fmla="*/ 1359431 h 1964286"/>
                  <a:gd name="connsiteX10" fmla="*/ 743764 w 1592289"/>
                  <a:gd name="connsiteY10" fmla="*/ 1964286 h 1964286"/>
                  <a:gd name="connsiteX11" fmla="*/ 708821 w 1592289"/>
                  <a:gd name="connsiteY11" fmla="*/ 1932703 h 1964286"/>
                  <a:gd name="connsiteX12" fmla="*/ 8231 w 1592289"/>
                  <a:gd name="connsiteY12" fmla="*/ 447395 h 1964286"/>
                  <a:gd name="connsiteX13" fmla="*/ 1970 w 1592289"/>
                  <a:gd name="connsiteY13" fmla="*/ 316270 h 1964286"/>
                  <a:gd name="connsiteX14" fmla="*/ 1969 w 1592289"/>
                  <a:gd name="connsiteY14" fmla="*/ 316270 h 1964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92289" h="1964286">
                    <a:moveTo>
                      <a:pt x="0" y="274993"/>
                    </a:moveTo>
                    <a:lnTo>
                      <a:pt x="574354" y="0"/>
                    </a:lnTo>
                    <a:lnTo>
                      <a:pt x="1186188" y="292938"/>
                    </a:lnTo>
                    <a:lnTo>
                      <a:pt x="1187302" y="316270"/>
                    </a:lnTo>
                    <a:lnTo>
                      <a:pt x="1168163" y="316270"/>
                    </a:lnTo>
                    <a:lnTo>
                      <a:pt x="1187303" y="316270"/>
                    </a:lnTo>
                    <a:lnTo>
                      <a:pt x="1188139" y="333779"/>
                    </a:lnTo>
                    <a:cubicBezTo>
                      <a:pt x="1214720" y="611452"/>
                      <a:pt x="1334333" y="881900"/>
                      <a:pt x="1546978" y="1094546"/>
                    </a:cubicBezTo>
                    <a:lnTo>
                      <a:pt x="1592289" y="1135500"/>
                    </a:lnTo>
                    <a:lnTo>
                      <a:pt x="956951" y="1359431"/>
                    </a:lnTo>
                    <a:lnTo>
                      <a:pt x="743764" y="1964286"/>
                    </a:lnTo>
                    <a:lnTo>
                      <a:pt x="708821" y="1932703"/>
                    </a:lnTo>
                    <a:cubicBezTo>
                      <a:pt x="293656" y="1517538"/>
                      <a:pt x="60126" y="989520"/>
                      <a:pt x="8231" y="447395"/>
                    </a:cubicBezTo>
                    <a:lnTo>
                      <a:pt x="1970" y="316270"/>
                    </a:lnTo>
                    <a:lnTo>
                      <a:pt x="1969" y="316270"/>
                    </a:lnTo>
                    <a:close/>
                  </a:path>
                </a:pathLst>
              </a:custGeom>
              <a:solidFill>
                <a:srgbClr val="F6D2B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id="{912187D8-DBEB-53AF-196D-BC838C6D95F5}"/>
                  </a:ext>
                </a:extLst>
              </p:cNvPr>
              <p:cNvSpPr/>
              <p:nvPr/>
            </p:nvSpPr>
            <p:spPr>
              <a:xfrm rot="2700000">
                <a:off x="3501607" y="3118128"/>
                <a:ext cx="1732864" cy="1411674"/>
              </a:xfrm>
              <a:custGeom>
                <a:avLst/>
                <a:gdLst>
                  <a:gd name="connsiteX0" fmla="*/ 213187 w 1857094"/>
                  <a:gd name="connsiteY0" fmla="*/ 223931 h 1508913"/>
                  <a:gd name="connsiteX1" fmla="*/ 848525 w 1857094"/>
                  <a:gd name="connsiteY1" fmla="*/ 0 h 1508913"/>
                  <a:gd name="connsiteX2" fmla="*/ 867363 w 1857094"/>
                  <a:gd name="connsiteY2" fmla="*/ 17028 h 1508913"/>
                  <a:gd name="connsiteX3" fmla="*/ 867363 w 1857094"/>
                  <a:gd name="connsiteY3" fmla="*/ 17028 h 1508913"/>
                  <a:gd name="connsiteX4" fmla="*/ 897738 w 1857094"/>
                  <a:gd name="connsiteY4" fmla="*/ 44483 h 1508913"/>
                  <a:gd name="connsiteX5" fmla="*/ 1802576 w 1857094"/>
                  <a:gd name="connsiteY5" fmla="*/ 317885 h 1508913"/>
                  <a:gd name="connsiteX6" fmla="*/ 1857094 w 1857094"/>
                  <a:gd name="connsiteY6" fmla="*/ 310018 h 1508913"/>
                  <a:gd name="connsiteX7" fmla="*/ 1566591 w 1857094"/>
                  <a:gd name="connsiteY7" fmla="*/ 916767 h 1508913"/>
                  <a:gd name="connsiteX8" fmla="*/ 1846374 w 1857094"/>
                  <a:gd name="connsiteY8" fmla="*/ 1501126 h 1508913"/>
                  <a:gd name="connsiteX9" fmla="*/ 1683278 w 1857094"/>
                  <a:gd name="connsiteY9" fmla="*/ 1508913 h 1508913"/>
                  <a:gd name="connsiteX10" fmla="*/ 149605 w 1857094"/>
                  <a:gd name="connsiteY10" fmla="*/ 964010 h 1508913"/>
                  <a:gd name="connsiteX11" fmla="*/ 29206 w 1857094"/>
                  <a:gd name="connsiteY11" fmla="*/ 855185 h 1508913"/>
                  <a:gd name="connsiteX12" fmla="*/ 29206 w 1857094"/>
                  <a:gd name="connsiteY12" fmla="*/ 855185 h 1508913"/>
                  <a:gd name="connsiteX13" fmla="*/ 0 w 1857094"/>
                  <a:gd name="connsiteY13" fmla="*/ 828787 h 1508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57094" h="1508913">
                    <a:moveTo>
                      <a:pt x="213187" y="223931"/>
                    </a:moveTo>
                    <a:lnTo>
                      <a:pt x="848525" y="0"/>
                    </a:lnTo>
                    <a:lnTo>
                      <a:pt x="867363" y="17028"/>
                    </a:lnTo>
                    <a:lnTo>
                      <a:pt x="867363" y="17028"/>
                    </a:lnTo>
                    <a:lnTo>
                      <a:pt x="897738" y="44483"/>
                    </a:lnTo>
                    <a:cubicBezTo>
                      <a:pt x="1158456" y="257129"/>
                      <a:pt x="1485235" y="348263"/>
                      <a:pt x="1802576" y="317885"/>
                    </a:cubicBezTo>
                    <a:lnTo>
                      <a:pt x="1857094" y="310018"/>
                    </a:lnTo>
                    <a:lnTo>
                      <a:pt x="1566591" y="916767"/>
                    </a:lnTo>
                    <a:lnTo>
                      <a:pt x="1846374" y="1501126"/>
                    </a:lnTo>
                    <a:lnTo>
                      <a:pt x="1683278" y="1508913"/>
                    </a:lnTo>
                    <a:cubicBezTo>
                      <a:pt x="1139138" y="1508913"/>
                      <a:pt x="594999" y="1327279"/>
                      <a:pt x="149605" y="964010"/>
                    </a:cubicBezTo>
                    <a:lnTo>
                      <a:pt x="29206" y="855185"/>
                    </a:lnTo>
                    <a:lnTo>
                      <a:pt x="29206" y="855185"/>
                    </a:lnTo>
                    <a:lnTo>
                      <a:pt x="0" y="828787"/>
                    </a:lnTo>
                    <a:close/>
                  </a:path>
                </a:pathLst>
              </a:custGeom>
              <a:solidFill>
                <a:srgbClr val="F7E5A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id="{69014BEC-A6B3-63B5-2F28-BB1D9B568E79}"/>
                  </a:ext>
                </a:extLst>
              </p:cNvPr>
              <p:cNvSpPr/>
              <p:nvPr/>
            </p:nvSpPr>
            <p:spPr>
              <a:xfrm rot="2700000">
                <a:off x="4644517" y="4154756"/>
                <a:ext cx="1768633" cy="1498412"/>
              </a:xfrm>
              <a:custGeom>
                <a:avLst/>
                <a:gdLst>
                  <a:gd name="connsiteX0" fmla="*/ 290503 w 1895430"/>
                  <a:gd name="connsiteY0" fmla="*/ 410518 h 1601626"/>
                  <a:gd name="connsiteX1" fmla="*/ 316268 w 1895430"/>
                  <a:gd name="connsiteY1" fmla="*/ 406799 h 1601626"/>
                  <a:gd name="connsiteX2" fmla="*/ 316268 w 1895430"/>
                  <a:gd name="connsiteY2" fmla="*/ 406798 h 1601626"/>
                  <a:gd name="connsiteX3" fmla="*/ 354397 w 1895430"/>
                  <a:gd name="connsiteY3" fmla="*/ 401296 h 1601626"/>
                  <a:gd name="connsiteX4" fmla="*/ 996751 w 1895430"/>
                  <a:gd name="connsiteY4" fmla="*/ 59545 h 1601626"/>
                  <a:gd name="connsiteX5" fmla="*/ 1050571 w 1895430"/>
                  <a:gd name="connsiteY5" fmla="*/ 0 h 1601626"/>
                  <a:gd name="connsiteX6" fmla="*/ 1265066 w 1895430"/>
                  <a:gd name="connsiteY6" fmla="*/ 608565 h 1601626"/>
                  <a:gd name="connsiteX7" fmla="*/ 1895430 w 1895430"/>
                  <a:gd name="connsiteY7" fmla="*/ 830743 h 1601626"/>
                  <a:gd name="connsiteX8" fmla="*/ 1834908 w 1895430"/>
                  <a:gd name="connsiteY8" fmla="*/ 897702 h 1601626"/>
                  <a:gd name="connsiteX9" fmla="*/ 349601 w 1895430"/>
                  <a:gd name="connsiteY9" fmla="*/ 1598292 h 1601626"/>
                  <a:gd name="connsiteX10" fmla="*/ 316270 w 1895430"/>
                  <a:gd name="connsiteY10" fmla="*/ 1599883 h 1601626"/>
                  <a:gd name="connsiteX11" fmla="*/ 316270 w 1895430"/>
                  <a:gd name="connsiteY11" fmla="*/ 1599883 h 1601626"/>
                  <a:gd name="connsiteX12" fmla="*/ 279783 w 1895430"/>
                  <a:gd name="connsiteY12" fmla="*/ 1601626 h 1601626"/>
                  <a:gd name="connsiteX13" fmla="*/ 0 w 1895430"/>
                  <a:gd name="connsiteY13" fmla="*/ 1017267 h 1601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5430" h="1601626">
                    <a:moveTo>
                      <a:pt x="290503" y="410518"/>
                    </a:moveTo>
                    <a:lnTo>
                      <a:pt x="316268" y="406799"/>
                    </a:lnTo>
                    <a:lnTo>
                      <a:pt x="316268" y="406798"/>
                    </a:lnTo>
                    <a:lnTo>
                      <a:pt x="354397" y="401296"/>
                    </a:lnTo>
                    <a:cubicBezTo>
                      <a:pt x="589749" y="355729"/>
                      <a:pt x="814484" y="241812"/>
                      <a:pt x="996751" y="59545"/>
                    </a:cubicBezTo>
                    <a:lnTo>
                      <a:pt x="1050571" y="0"/>
                    </a:lnTo>
                    <a:lnTo>
                      <a:pt x="1265066" y="608565"/>
                    </a:lnTo>
                    <a:lnTo>
                      <a:pt x="1895430" y="830743"/>
                    </a:lnTo>
                    <a:lnTo>
                      <a:pt x="1834908" y="897702"/>
                    </a:lnTo>
                    <a:cubicBezTo>
                      <a:pt x="1419744" y="1312866"/>
                      <a:pt x="891725" y="1546396"/>
                      <a:pt x="349601" y="1598292"/>
                    </a:cubicBezTo>
                    <a:lnTo>
                      <a:pt x="316270" y="1599883"/>
                    </a:lnTo>
                    <a:lnTo>
                      <a:pt x="316270" y="1599883"/>
                    </a:lnTo>
                    <a:lnTo>
                      <a:pt x="279783" y="1601626"/>
                    </a:lnTo>
                    <a:lnTo>
                      <a:pt x="0" y="1017267"/>
                    </a:lnTo>
                    <a:close/>
                  </a:path>
                </a:pathLst>
              </a:custGeom>
              <a:solidFill>
                <a:srgbClr val="C5EAC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D84D9D7F-3959-68DB-CB65-48CF289F53C2}"/>
                </a:ext>
              </a:extLst>
            </p:cNvPr>
            <p:cNvSpPr txBox="1"/>
            <p:nvPr/>
          </p:nvSpPr>
          <p:spPr>
            <a:xfrm>
              <a:off x="6184184" y="1574963"/>
              <a:ext cx="1276598" cy="69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Identifying and prioritising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175F66F3-7534-3B27-1DB6-4D915CB6B92E}"/>
                </a:ext>
              </a:extLst>
            </p:cNvPr>
            <p:cNvSpPr txBox="1"/>
            <p:nvPr/>
          </p:nvSpPr>
          <p:spPr>
            <a:xfrm>
              <a:off x="7078233" y="2741643"/>
              <a:ext cx="1016000" cy="26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Design</a:t>
              </a: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07ED2446-3569-9F22-60B4-163D9554008F}"/>
                </a:ext>
              </a:extLst>
            </p:cNvPr>
            <p:cNvSpPr txBox="1"/>
            <p:nvPr/>
          </p:nvSpPr>
          <p:spPr>
            <a:xfrm>
              <a:off x="6847019" y="3685207"/>
              <a:ext cx="1397328" cy="689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Development of grant proposal</a:t>
              </a: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62E52682-AD36-0CD5-A7E6-F54C20307A35}"/>
                </a:ext>
              </a:extLst>
            </p:cNvPr>
            <p:cNvSpPr txBox="1"/>
            <p:nvPr/>
          </p:nvSpPr>
          <p:spPr>
            <a:xfrm>
              <a:off x="6002579" y="4520834"/>
              <a:ext cx="118099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Undertaking and </a:t>
              </a:r>
              <a:endParaRPr lang="lv-LV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managing</a:t>
              </a: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643A0CA9-FD10-4193-6DEF-D4B9216CD3B2}"/>
                </a:ext>
              </a:extLst>
            </p:cNvPr>
            <p:cNvSpPr txBox="1"/>
            <p:nvPr/>
          </p:nvSpPr>
          <p:spPr>
            <a:xfrm>
              <a:off x="4608254" y="4480810"/>
              <a:ext cx="1386883" cy="49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Analysing and interpreting</a:t>
              </a: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1F635919-14F3-DCAA-C09E-1CAA2BC79C1D}"/>
                </a:ext>
              </a:extLst>
            </p:cNvPr>
            <p:cNvSpPr txBox="1"/>
            <p:nvPr/>
          </p:nvSpPr>
          <p:spPr>
            <a:xfrm>
              <a:off x="3819659" y="3645044"/>
              <a:ext cx="1526659" cy="303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Dissemination</a:t>
              </a: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1F27C508-F2B9-5E4D-115D-B2F887D25EB0}"/>
                </a:ext>
              </a:extLst>
            </p:cNvPr>
            <p:cNvSpPr txBox="1"/>
            <p:nvPr/>
          </p:nvSpPr>
          <p:spPr>
            <a:xfrm>
              <a:off x="3826480" y="2522855"/>
              <a:ext cx="1619293" cy="303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Implementation</a:t>
              </a:r>
              <a:endParaRPr lang="en-GB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5E12F02F-60D2-BEA4-05B4-BEE80011404D}"/>
                </a:ext>
              </a:extLst>
            </p:cNvPr>
            <p:cNvSpPr txBox="1"/>
            <p:nvPr/>
          </p:nvSpPr>
          <p:spPr>
            <a:xfrm>
              <a:off x="5056894" y="1524492"/>
              <a:ext cx="117708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Monitoring </a:t>
              </a:r>
              <a:endParaRPr lang="lv-LV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and evaluation</a:t>
              </a: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495FFECA-1FBA-A704-E897-41BBF45A2B01}"/>
                </a:ext>
              </a:extLst>
            </p:cNvPr>
            <p:cNvSpPr txBox="1"/>
            <p:nvPr/>
          </p:nvSpPr>
          <p:spPr>
            <a:xfrm>
              <a:off x="5079701" y="2941010"/>
              <a:ext cx="2017930" cy="70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Research</a:t>
              </a: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lv-LV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cycle</a:t>
              </a: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1" name="Title 1">
            <a:extLst>
              <a:ext uri="{FF2B5EF4-FFF2-40B4-BE49-F238E27FC236}">
                <a16:creationId xmlns:a16="http://schemas.microsoft.com/office/drawing/2014/main" id="{05FEA389-BC7E-BF2B-529B-BAE8476C5F5A}"/>
              </a:ext>
            </a:extLst>
          </p:cNvPr>
          <p:cNvSpPr txBox="1">
            <a:spLocks/>
          </p:cNvSpPr>
          <p:nvPr/>
        </p:nvSpPr>
        <p:spPr>
          <a:xfrm>
            <a:off x="179736" y="133298"/>
            <a:ext cx="4293474" cy="1591641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GB" sz="33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5E9265FA-357E-F421-ECBF-CDF28AB55E4F}"/>
              </a:ext>
            </a:extLst>
          </p:cNvPr>
          <p:cNvSpPr/>
          <p:nvPr/>
        </p:nvSpPr>
        <p:spPr>
          <a:xfrm>
            <a:off x="8527213" y="2668552"/>
            <a:ext cx="1635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Before the trial</a:t>
            </a: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01DBC270-A484-0349-9843-DBBFFE006839}"/>
              </a:ext>
            </a:extLst>
          </p:cNvPr>
          <p:cNvSpPr/>
          <p:nvPr/>
        </p:nvSpPr>
        <p:spPr>
          <a:xfrm>
            <a:off x="7825610" y="6419910"/>
            <a:ext cx="23369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During the trial</a:t>
            </a: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E6F123BE-1317-4C4C-7DFE-ACE4B25A092F}"/>
              </a:ext>
            </a:extLst>
          </p:cNvPr>
          <p:cNvSpPr/>
          <p:nvPr/>
        </p:nvSpPr>
        <p:spPr>
          <a:xfrm>
            <a:off x="1507516" y="1838612"/>
            <a:ext cx="15526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After the trial</a:t>
            </a:r>
          </a:p>
        </p:txBody>
      </p:sp>
    </p:spTree>
    <p:extLst>
      <p:ext uri="{BB962C8B-B14F-4D97-AF65-F5344CB8AC3E}">
        <p14:creationId xmlns:p14="http://schemas.microsoft.com/office/powerpoint/2010/main" val="424211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B2EA0AF00F104CBDC9EDEE82A42927" ma:contentTypeVersion="10" ma:contentTypeDescription="Create a new document." ma:contentTypeScope="" ma:versionID="ccaec0f3b14c5f4932d167bd54b108dc">
  <xsd:schema xmlns:xsd="http://www.w3.org/2001/XMLSchema" xmlns:xs="http://www.w3.org/2001/XMLSchema" xmlns:p="http://schemas.microsoft.com/office/2006/metadata/properties" xmlns:ns3="316b3d41-a950-4404-8f18-82f5310a1702" xmlns:ns4="5dfbc58c-0572-4d84-ad8e-478a19a55529" targetNamespace="http://schemas.microsoft.com/office/2006/metadata/properties" ma:root="true" ma:fieldsID="08afcca352ff845854a1c1618e2bcd15" ns3:_="" ns4:_="">
    <xsd:import namespace="316b3d41-a950-4404-8f18-82f5310a1702"/>
    <xsd:import namespace="5dfbc58c-0572-4d84-ad8e-478a19a5552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6b3d41-a950-4404-8f18-82f5310a17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bc58c-0572-4d84-ad8e-478a19a555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5D46DE-1556-452A-B92E-408152A833D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16b3d41-a950-4404-8f18-82f5310a1702"/>
    <ds:schemaRef ds:uri="5dfbc58c-0572-4d84-ad8e-478a19a55529"/>
  </ds:schemaRefs>
</ds:datastoreItem>
</file>

<file path=customXml/itemProps2.xml><?xml version="1.0" encoding="utf-8"?>
<ds:datastoreItem xmlns:ds="http://schemas.openxmlformats.org/officeDocument/2006/customXml" ds:itemID="{15AD520D-8C5A-4541-B9BC-FB64223F70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86B6D5-8B38-4748-97C6-801E13C794B1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343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Queen Mary,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PPI so far for the REMO CARE study (NIHR SPCR funded).. </dc:title>
  <dc:creator>Ratna Sohanpal</dc:creator>
  <cp:lastModifiedBy>Bārbala Ostrovska</cp:lastModifiedBy>
  <cp:revision>16</cp:revision>
  <dcterms:created xsi:type="dcterms:W3CDTF">2022-11-14T18:19:47Z</dcterms:created>
  <dcterms:modified xsi:type="dcterms:W3CDTF">2023-07-03T09:21:07Z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0x010100A1B2EA0AF00F104CBDC9EDEE82A42927</vt:lpwstr>
  </property>
</Properties>
</file>