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notesMasterIdLst>
    <p:notesMasterId r:id="rId5"/>
  </p:notesMasterIdLst>
  <p:sldIdLst>
    <p:sldId id="256" r:id="rId2"/>
    <p:sldId id="257" r:id="rId3"/>
    <p:sldId id="258" r:id="rId4"/>
  </p:sldIdLst>
  <p:sldSz cx="5329238" cy="3779838"/>
  <p:notesSz cx="6797675" cy="9928225"/>
  <p:defaultTextStyle>
    <a:defPPr>
      <a:defRPr lang="en-US"/>
    </a:defPPr>
    <a:lvl1pPr marL="0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238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476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715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953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1191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429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668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906" algn="l" defTabSz="52047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91">
          <p15:clr>
            <a:srgbClr val="A4A3A4"/>
          </p15:clr>
        </p15:guide>
        <p15:guide id="2" pos="167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E39"/>
    <a:srgbClr val="008E40"/>
    <a:srgbClr val="009E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86" d="100"/>
          <a:sy n="186" d="100"/>
        </p:scale>
        <p:origin x="1722" y="150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B28DE2-BE95-459D-A3D9-2A8352B28411}" type="datetimeFigureOut">
              <a:rPr lang="en-GB" smtClean="0"/>
              <a:t>17/12/2019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4700" y="744538"/>
            <a:ext cx="5248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154DDF-F605-4205-8D4F-AB60BFA11E5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86313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1pPr>
    <a:lvl2pPr marL="260238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2pPr>
    <a:lvl3pPr marL="520476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3pPr>
    <a:lvl4pPr marL="780715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4pPr>
    <a:lvl5pPr marL="1040953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5pPr>
    <a:lvl6pPr marL="1301191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6pPr>
    <a:lvl7pPr marL="1561429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7pPr>
    <a:lvl8pPr marL="1821668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8pPr>
    <a:lvl9pPr marL="2081906" algn="l" defTabSz="520476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2131282"/>
            <a:ext cx="5329238" cy="1648556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5329238" cy="2131282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1461841"/>
            <a:ext cx="5329238" cy="1259946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881962"/>
            <a:ext cx="5329238" cy="2813879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8946" y="2784748"/>
            <a:ext cx="3285320" cy="486186"/>
          </a:xfrm>
        </p:spPr>
        <p:txBody>
          <a:bodyPr>
            <a:normAutofit/>
          </a:bodyPr>
          <a:lstStyle>
            <a:lvl1pPr marL="0" indent="0" algn="l">
              <a:buNone/>
              <a:defRPr sz="1300">
                <a:solidFill>
                  <a:schemeClr val="tx2"/>
                </a:solidFill>
              </a:defRPr>
            </a:lvl1pPr>
            <a:lvl2pPr marL="2602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4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7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9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11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4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6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9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226C91-0E78-4FA4-B312-3A072339B115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6497" y="1726386"/>
            <a:ext cx="4181885" cy="988317"/>
          </a:xfrm>
          <a:effectLst/>
        </p:spPr>
        <p:txBody>
          <a:bodyPr>
            <a:noAutofit/>
          </a:bodyPr>
          <a:lstStyle>
            <a:lvl1pPr marL="364334" indent="-260238" algn="l">
              <a:defRPr sz="31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0258" y="403182"/>
            <a:ext cx="3730467" cy="191511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4BA53-B7CE-4A85-B89F-0B9B67AE0B91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2424" y="207520"/>
            <a:ext cx="1199079" cy="2887150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37335" y="403182"/>
            <a:ext cx="2814569" cy="269776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8C561-77DC-48B9-A571-7E95937D17D9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50A4-E91E-4979-AA1F-1F2BBB642005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666155" y="403183"/>
            <a:ext cx="3730467" cy="191511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2131282"/>
            <a:ext cx="5329238" cy="1648556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5329238" cy="2131282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1461841"/>
            <a:ext cx="5329238" cy="1259946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881962"/>
            <a:ext cx="5329238" cy="2813879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4971" y="1197471"/>
            <a:ext cx="3477448" cy="1335645"/>
          </a:xfrm>
          <a:effectLst/>
        </p:spPr>
        <p:txBody>
          <a:bodyPr anchor="b"/>
          <a:lstStyle>
            <a:lvl1pPr algn="r">
              <a:defRPr sz="2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78702" y="2539464"/>
            <a:ext cx="3479679" cy="460470"/>
          </a:xfrm>
        </p:spPr>
        <p:txBody>
          <a:bodyPr anchor="t"/>
          <a:lstStyle>
            <a:lvl1pPr marL="0" indent="0" algn="r">
              <a:buNone/>
              <a:defRPr sz="1100">
                <a:solidFill>
                  <a:schemeClr val="tx2"/>
                </a:solidFill>
              </a:defRPr>
            </a:lvl1pPr>
            <a:lvl2pPr marL="260238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476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71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40953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301191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56142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82166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08190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5DB9E-D0AD-4F2D-8F55-BAD3C55A9C66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51F6C-8B4A-4C2B-9FB5-19180CE0068B}" type="datetime1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66154" y="403182"/>
            <a:ext cx="1950501" cy="191511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2707253" y="403183"/>
            <a:ext cx="1950501" cy="191511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6155" y="403183"/>
            <a:ext cx="1950501" cy="352610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1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260238" indent="0">
              <a:buNone/>
              <a:defRPr sz="1100" b="1"/>
            </a:lvl2pPr>
            <a:lvl3pPr marL="520476" indent="0">
              <a:buNone/>
              <a:defRPr sz="1000" b="1"/>
            </a:lvl3pPr>
            <a:lvl4pPr marL="780715" indent="0">
              <a:buNone/>
              <a:defRPr sz="900" b="1"/>
            </a:lvl4pPr>
            <a:lvl5pPr marL="1040953" indent="0">
              <a:buNone/>
              <a:defRPr sz="900" b="1"/>
            </a:lvl5pPr>
            <a:lvl6pPr marL="1301191" indent="0">
              <a:buNone/>
              <a:defRPr sz="900" b="1"/>
            </a:lvl6pPr>
            <a:lvl7pPr marL="1561429" indent="0">
              <a:buNone/>
              <a:defRPr sz="900" b="1"/>
            </a:lvl7pPr>
            <a:lvl8pPr marL="1821668" indent="0">
              <a:buNone/>
              <a:defRPr sz="900" b="1"/>
            </a:lvl8pPr>
            <a:lvl9pPr marL="2081906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3992" y="771801"/>
            <a:ext cx="1950501" cy="1511935"/>
          </a:xfrm>
        </p:spPr>
        <p:txBody>
          <a:bodyPr>
            <a:normAutofit/>
          </a:bodyPr>
          <a:lstStyle>
            <a:lvl1pPr>
              <a:defRPr sz="1000"/>
            </a:lvl1pPr>
            <a:lvl2pPr>
              <a:defRPr sz="1000"/>
            </a:lvl2pPr>
            <a:lvl3pPr>
              <a:defRPr sz="9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08506" y="403183"/>
            <a:ext cx="1950501" cy="352610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1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260238" indent="0">
              <a:buNone/>
              <a:defRPr sz="1100" b="1"/>
            </a:lvl2pPr>
            <a:lvl3pPr marL="520476" indent="0">
              <a:buNone/>
              <a:defRPr sz="1000" b="1"/>
            </a:lvl3pPr>
            <a:lvl4pPr marL="780715" indent="0">
              <a:buNone/>
              <a:defRPr sz="900" b="1"/>
            </a:lvl4pPr>
            <a:lvl5pPr marL="1040953" indent="0">
              <a:buNone/>
              <a:defRPr sz="900" b="1"/>
            </a:lvl5pPr>
            <a:lvl6pPr marL="1301191" indent="0">
              <a:buNone/>
              <a:defRPr sz="900" b="1"/>
            </a:lvl6pPr>
            <a:lvl7pPr marL="1561429" indent="0">
              <a:buNone/>
              <a:defRPr sz="900" b="1"/>
            </a:lvl7pPr>
            <a:lvl8pPr marL="1821668" indent="0">
              <a:buNone/>
              <a:defRPr sz="900" b="1"/>
            </a:lvl8pPr>
            <a:lvl9pPr marL="2081906" indent="0">
              <a:buNone/>
              <a:defRPr sz="900" b="1"/>
            </a:lvl9pPr>
          </a:lstStyle>
          <a:p>
            <a:pPr marL="0" lvl="0" indent="0" algn="ctr" defTabSz="520476" rtl="0" eaLnBrk="1" latinLnBrk="0" hangingPunct="1">
              <a:spcBef>
                <a:spcPct val="20000"/>
              </a:spcBef>
              <a:spcAft>
                <a:spcPts val="171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07179" y="771087"/>
            <a:ext cx="1950501" cy="1511935"/>
          </a:xfrm>
        </p:spPr>
        <p:txBody>
          <a:bodyPr>
            <a:normAutofit/>
          </a:bodyPr>
          <a:lstStyle>
            <a:lvl1pPr>
              <a:defRPr sz="1000"/>
            </a:lvl1pPr>
            <a:lvl2pPr>
              <a:defRPr sz="1000"/>
            </a:lvl2pPr>
            <a:lvl3pPr>
              <a:defRPr sz="9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DD0C0D-786B-4560-836E-CC041A6DC8C0}" type="datetime1">
              <a:rPr lang="en-US" smtClean="0"/>
              <a:t>12/17/2019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F496FB-712C-4A3C-A92C-07FC63616542}" type="datetime1">
              <a:rPr lang="en-US" smtClean="0"/>
              <a:t>12/17/2019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62DB7-2BC2-4D58-A34E-E70ADE4DE6CE}" type="datetime1">
              <a:rPr lang="en-US" smtClean="0"/>
              <a:t>12/17/2019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9035" y="1217948"/>
            <a:ext cx="2119156" cy="693628"/>
          </a:xfrm>
          <a:effectLst/>
        </p:spPr>
        <p:txBody>
          <a:bodyPr anchor="b">
            <a:noAutofit/>
          </a:bodyPr>
          <a:lstStyle>
            <a:lvl1pPr marL="130119" indent="-130119" algn="l">
              <a:defRPr sz="16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77158" y="403183"/>
            <a:ext cx="2341208" cy="2697767"/>
          </a:xfrm>
        </p:spPr>
        <p:txBody>
          <a:bodyPr anchor="ctr"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8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6969" y="1927840"/>
            <a:ext cx="1974954" cy="1179211"/>
          </a:xfrm>
        </p:spPr>
        <p:txBody>
          <a:bodyPr/>
          <a:lstStyle>
            <a:lvl1pPr marL="0" indent="0">
              <a:buNone/>
              <a:defRPr sz="800"/>
            </a:lvl1pPr>
            <a:lvl2pPr marL="260238" indent="0">
              <a:buNone/>
              <a:defRPr sz="700"/>
            </a:lvl2pPr>
            <a:lvl3pPr marL="520476" indent="0">
              <a:buNone/>
              <a:defRPr sz="600"/>
            </a:lvl3pPr>
            <a:lvl4pPr marL="780715" indent="0">
              <a:buNone/>
              <a:defRPr sz="500"/>
            </a:lvl4pPr>
            <a:lvl5pPr marL="1040953" indent="0">
              <a:buNone/>
              <a:defRPr sz="500"/>
            </a:lvl5pPr>
            <a:lvl6pPr marL="1301191" indent="0">
              <a:buNone/>
              <a:defRPr sz="500"/>
            </a:lvl6pPr>
            <a:lvl7pPr marL="1561429" indent="0">
              <a:buNone/>
              <a:defRPr sz="500"/>
            </a:lvl7pPr>
            <a:lvl8pPr marL="1821668" indent="0">
              <a:buNone/>
              <a:defRPr sz="500"/>
            </a:lvl8pPr>
            <a:lvl9pPr marL="2081906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B5FB12-C8DF-4852-A8DE-0127F7AC18AA}" type="datetime1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131282"/>
            <a:ext cx="5329238" cy="1648556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5329238" cy="2131282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1461841"/>
            <a:ext cx="5329238" cy="1259946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881962"/>
            <a:ext cx="5329238" cy="2813879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08188" y="629973"/>
            <a:ext cx="2398157" cy="1723914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1100"/>
            </a:lvl1pPr>
            <a:lvl2pPr marL="260238" indent="0">
              <a:buNone/>
              <a:defRPr sz="1600"/>
            </a:lvl2pPr>
            <a:lvl3pPr marL="520476" indent="0">
              <a:buNone/>
              <a:defRPr sz="1400"/>
            </a:lvl3pPr>
            <a:lvl4pPr marL="780715" indent="0">
              <a:buNone/>
              <a:defRPr sz="1100"/>
            </a:lvl4pPr>
            <a:lvl5pPr marL="1040953" indent="0">
              <a:buNone/>
              <a:defRPr sz="1100"/>
            </a:lvl5pPr>
            <a:lvl6pPr marL="1301191" indent="0">
              <a:buNone/>
              <a:defRPr sz="1100"/>
            </a:lvl6pPr>
            <a:lvl7pPr marL="1561429" indent="0">
              <a:buNone/>
              <a:defRPr sz="1100"/>
            </a:lvl7pPr>
            <a:lvl8pPr marL="1821668" indent="0">
              <a:buNone/>
              <a:defRPr sz="1100"/>
            </a:lvl8pPr>
            <a:lvl9pPr marL="2081906" indent="0">
              <a:buNone/>
              <a:defRPr sz="11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1644" y="556937"/>
            <a:ext cx="2152976" cy="1192165"/>
          </a:xfrm>
        </p:spPr>
        <p:txBody>
          <a:bodyPr anchor="b"/>
          <a:lstStyle>
            <a:lvl1pPr marL="104095" indent="-104095">
              <a:buFont typeface="Georgia" pitchFamily="18" charset="0"/>
              <a:buChar char="*"/>
              <a:defRPr sz="900"/>
            </a:lvl1pPr>
            <a:lvl2pPr marL="260238" indent="0">
              <a:buNone/>
              <a:defRPr sz="700"/>
            </a:lvl2pPr>
            <a:lvl3pPr marL="520476" indent="0">
              <a:buNone/>
              <a:defRPr sz="600"/>
            </a:lvl3pPr>
            <a:lvl4pPr marL="780715" indent="0">
              <a:buNone/>
              <a:defRPr sz="500"/>
            </a:lvl4pPr>
            <a:lvl5pPr marL="1040953" indent="0">
              <a:buNone/>
              <a:defRPr sz="500"/>
            </a:lvl5pPr>
            <a:lvl6pPr marL="1301191" indent="0">
              <a:buNone/>
              <a:defRPr sz="500"/>
            </a:lvl6pPr>
            <a:lvl7pPr marL="1561429" indent="0">
              <a:buNone/>
              <a:defRPr sz="500"/>
            </a:lvl7pPr>
            <a:lvl8pPr marL="1821668" indent="0">
              <a:buNone/>
              <a:defRPr sz="500"/>
            </a:lvl8pPr>
            <a:lvl9pPr marL="2081906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5EBCCD-C3B2-414D-8589-376B4E35AE87}" type="datetime1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SCIMITAR+_Poster_25_06_15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3861" y="2460599"/>
            <a:ext cx="3720406" cy="629973"/>
          </a:xfrm>
        </p:spPr>
        <p:txBody>
          <a:bodyPr anchor="b">
            <a:noAutofit/>
          </a:bodyPr>
          <a:lstStyle>
            <a:lvl1pPr algn="l">
              <a:defRPr sz="2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2813879"/>
            <a:ext cx="5329238" cy="965959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5329238" cy="2813879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076929"/>
            <a:ext cx="5329238" cy="1259946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881962"/>
            <a:ext cx="5329238" cy="2813879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5152" y="2409753"/>
            <a:ext cx="3795573" cy="629973"/>
          </a:xfrm>
          <a:prstGeom prst="rect">
            <a:avLst/>
          </a:prstGeom>
          <a:effectLst/>
        </p:spPr>
        <p:txBody>
          <a:bodyPr vert="horz" lIns="52048" tIns="26024" rIns="52048" bIns="26024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6155" y="403591"/>
            <a:ext cx="3730467" cy="1915118"/>
          </a:xfrm>
          <a:prstGeom prst="rect">
            <a:avLst/>
          </a:prstGeom>
        </p:spPr>
        <p:txBody>
          <a:bodyPr vert="horz" lIns="52048" tIns="26024" rIns="52048" bIns="260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597236" y="3401855"/>
            <a:ext cx="1465540" cy="201241"/>
          </a:xfrm>
          <a:prstGeom prst="rect">
            <a:avLst/>
          </a:prstGeom>
        </p:spPr>
        <p:txBody>
          <a:bodyPr vert="horz" lIns="52048" tIns="26024" rIns="52048" bIns="26024" rtlCol="0" anchor="ctr"/>
          <a:lstStyle>
            <a:lvl1pPr algn="r">
              <a:defRPr sz="6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D0E6193-2933-4A12-B7B7-DF5387C1F18D}" type="datetime1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6461" y="3401855"/>
            <a:ext cx="1954055" cy="201241"/>
          </a:xfrm>
          <a:prstGeom prst="rect">
            <a:avLst/>
          </a:prstGeom>
        </p:spPr>
        <p:txBody>
          <a:bodyPr vert="horz" lIns="52048" tIns="26024" rIns="52048" bIns="26024" rtlCol="0" anchor="ctr"/>
          <a:lstStyle>
            <a:lvl1pPr algn="l">
              <a:defRPr sz="6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smtClean="0"/>
              <a:t>SCIMITAR+_Poster_25_06_15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220516" y="3401855"/>
            <a:ext cx="1065848" cy="201241"/>
          </a:xfrm>
          <a:prstGeom prst="rect">
            <a:avLst/>
          </a:prstGeom>
        </p:spPr>
        <p:txBody>
          <a:bodyPr vert="horz" lIns="52048" tIns="26024" rIns="52048" bIns="26024" rtlCol="0" anchor="ctr"/>
          <a:lstStyle>
            <a:lvl1pPr algn="ctr">
              <a:defRPr sz="7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marL="182167" indent="-182167" algn="r" defTabSz="520476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2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130119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3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12286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1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468429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624572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9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791124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947267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119024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301191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472948" indent="-104095" algn="l" defTabSz="520476" rtl="0" eaLnBrk="1" latinLnBrk="0" hangingPunct="1">
        <a:spcBef>
          <a:spcPct val="20000"/>
        </a:spcBef>
        <a:spcAft>
          <a:spcPts val="171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238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476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715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953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1191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429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668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906" algn="l" defTabSz="52047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266462" y="1340378"/>
            <a:ext cx="4796314" cy="629973"/>
          </a:xfrm>
          <a:prstGeom prst="rect">
            <a:avLst/>
          </a:prstGeom>
        </p:spPr>
        <p:txBody>
          <a:bodyPr vert="horz" lIns="52048" tIns="26024" rIns="52048" bIns="26024" rtlCol="0" anchor="b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GB" sz="3100" dirty="0">
                <a:solidFill>
                  <a:schemeClr val="bg2">
                    <a:lumMod val="50000"/>
                  </a:schemeClr>
                </a:solidFill>
                <a:latin typeface="Century" panose="02040604050505020304" pitchFamily="18" charset="0"/>
              </a:rPr>
              <a:t>Thank you</a:t>
            </a:r>
          </a:p>
        </p:txBody>
      </p:sp>
    </p:spTree>
    <p:extLst>
      <p:ext uri="{BB962C8B-B14F-4D97-AF65-F5344CB8AC3E}">
        <p14:creationId xmlns:p14="http://schemas.microsoft.com/office/powerpoint/2010/main" val="126512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-818"/>
            <a:ext cx="5329238" cy="377983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2048" tIns="26024" rIns="52048" bIns="26024" rtlCol="0" anchor="ctr"/>
          <a:lstStyle/>
          <a:p>
            <a:pPr algn="ctr"/>
            <a:endParaRPr lang="en-GB"/>
          </a:p>
        </p:txBody>
      </p:sp>
      <p:sp>
        <p:nvSpPr>
          <p:cNvPr id="4" name="TextBox 3"/>
          <p:cNvSpPr txBox="1"/>
          <p:nvPr/>
        </p:nvSpPr>
        <p:spPr>
          <a:xfrm>
            <a:off x="499616" y="678701"/>
            <a:ext cx="4330006" cy="2253159"/>
          </a:xfrm>
          <a:prstGeom prst="rect">
            <a:avLst/>
          </a:prstGeom>
          <a:noFill/>
        </p:spPr>
        <p:txBody>
          <a:bodyPr wrap="square" lIns="52048" tIns="26024" rIns="52048" bIns="26024" rtlCol="0">
            <a:spAutoFit/>
          </a:bodyPr>
          <a:lstStyle/>
          <a:p>
            <a:r>
              <a:rPr lang="en-GB" sz="1100" b="1" dirty="0" smtClean="0"/>
              <a:t>Thank you </a:t>
            </a:r>
            <a:r>
              <a:rPr lang="en-GB" sz="1100" b="1" dirty="0"/>
              <a:t>for your </a:t>
            </a:r>
            <a:r>
              <a:rPr lang="en-GB" sz="1100" b="1" dirty="0" smtClean="0"/>
              <a:t>continued support and involvement in the </a:t>
            </a:r>
            <a:r>
              <a:rPr lang="en-GB" sz="1100" b="1" dirty="0" smtClean="0"/>
              <a:t>SWHSI-2 Trial</a:t>
            </a:r>
            <a:r>
              <a:rPr lang="en-GB" sz="1100" b="1" dirty="0" smtClean="0"/>
              <a:t>. </a:t>
            </a:r>
          </a:p>
          <a:p>
            <a:endParaRPr lang="en-GB" sz="1100" b="1" dirty="0"/>
          </a:p>
          <a:p>
            <a:r>
              <a:rPr lang="en-GB" sz="1100" b="1" dirty="0" smtClean="0"/>
              <a:t>This </a:t>
            </a:r>
            <a:r>
              <a:rPr lang="en-GB" sz="1100" b="1" dirty="0"/>
              <a:t>research will help your doctor and </a:t>
            </a:r>
            <a:r>
              <a:rPr lang="en-GB" sz="1100" b="1" dirty="0" smtClean="0"/>
              <a:t>other </a:t>
            </a:r>
            <a:r>
              <a:rPr lang="en-GB" sz="1100" b="1" dirty="0"/>
              <a:t>health professionals to </a:t>
            </a:r>
            <a:r>
              <a:rPr lang="en-GB" sz="1100" b="1" dirty="0" smtClean="0"/>
              <a:t>find out how best to treat </a:t>
            </a:r>
            <a:r>
              <a:rPr lang="en-GB" sz="1100" b="1" dirty="0" smtClean="0"/>
              <a:t>surgical wounds which are left to heal from the bottom up.</a:t>
            </a:r>
            <a:endParaRPr lang="en-GB" sz="1100" b="1" dirty="0" smtClean="0"/>
          </a:p>
          <a:p>
            <a:endParaRPr lang="en-GB" sz="1100" b="1" dirty="0"/>
          </a:p>
          <a:p>
            <a:r>
              <a:rPr lang="en-GB" sz="1100" b="1" dirty="0" smtClean="0"/>
              <a:t>Every </a:t>
            </a:r>
            <a:r>
              <a:rPr lang="en-GB" sz="1100" b="1" dirty="0"/>
              <a:t>participant is really important to our research. We would like to thank you for </a:t>
            </a:r>
            <a:r>
              <a:rPr lang="en-GB" sz="1100" b="1" dirty="0" smtClean="0"/>
              <a:t>your continued involvement in </a:t>
            </a:r>
            <a:r>
              <a:rPr lang="en-GB" sz="1100" b="1" dirty="0"/>
              <a:t>the trial. </a:t>
            </a:r>
          </a:p>
          <a:p>
            <a:endParaRPr lang="en-GB" sz="1100" b="1" dirty="0"/>
          </a:p>
          <a:p>
            <a:r>
              <a:rPr lang="en-GB" sz="1100" b="1" dirty="0"/>
              <a:t>Best Wishes</a:t>
            </a:r>
          </a:p>
          <a:p>
            <a:endParaRPr lang="en-GB" sz="1100" b="1" dirty="0" smtClean="0"/>
          </a:p>
          <a:p>
            <a:r>
              <a:rPr lang="en-GB" sz="1100" b="1" dirty="0" smtClean="0"/>
              <a:t>The </a:t>
            </a:r>
            <a:r>
              <a:rPr lang="en-GB" sz="1100" b="1" dirty="0" smtClean="0"/>
              <a:t>SWHSI-2</a:t>
            </a:r>
            <a:r>
              <a:rPr lang="en-GB" sz="1100" b="1" dirty="0" smtClean="0"/>
              <a:t> </a:t>
            </a:r>
            <a:r>
              <a:rPr lang="en-GB" sz="1100" b="1" dirty="0" smtClean="0"/>
              <a:t>Trial Team</a:t>
            </a:r>
            <a:endParaRPr lang="en-GB" sz="1100" b="1" dirty="0"/>
          </a:p>
        </p:txBody>
      </p:sp>
      <p:pic>
        <p:nvPicPr>
          <p:cNvPr id="5" name="Picture 4"/>
          <p:cNvPicPr/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57601" y="2630184"/>
            <a:ext cx="1172022" cy="9028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57934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80892" y="2455111"/>
            <a:ext cx="4807799" cy="1129774"/>
          </a:xfrm>
          <a:prstGeom prst="rect">
            <a:avLst/>
          </a:prstGeom>
          <a:noFill/>
        </p:spPr>
        <p:txBody>
          <a:bodyPr wrap="square" lIns="52048" tIns="26024" rIns="52048" bIns="26024" rtlCol="0">
            <a:spAutoFit/>
          </a:bodyPr>
          <a:lstStyle/>
          <a:p>
            <a:r>
              <a:rPr lang="en-GB" dirty="0" smtClean="0"/>
              <a:t>SWHSI-2 </a:t>
            </a:r>
            <a:r>
              <a:rPr lang="en-GB" dirty="0"/>
              <a:t>Trial </a:t>
            </a:r>
            <a:r>
              <a:rPr lang="en-GB" dirty="0" smtClean="0"/>
              <a:t>Thank You Card		      Version 1.0 </a:t>
            </a:r>
            <a:r>
              <a:rPr lang="en-GB" dirty="0" smtClean="0"/>
              <a:t>17.12.19</a:t>
            </a:r>
            <a:endParaRPr lang="en-GB" dirty="0" smtClean="0"/>
          </a:p>
          <a:p>
            <a:r>
              <a:rPr lang="en-GB" dirty="0" smtClean="0"/>
              <a:t>Sponsor </a:t>
            </a:r>
            <a:r>
              <a:rPr lang="en-GB" dirty="0"/>
              <a:t>Reference: </a:t>
            </a:r>
            <a:r>
              <a:rPr lang="en-GB" dirty="0" smtClean="0"/>
              <a:t>R2319   </a:t>
            </a:r>
            <a:r>
              <a:rPr lang="en-GB" dirty="0" smtClean="0"/>
              <a:t>REC </a:t>
            </a:r>
            <a:r>
              <a:rPr lang="en-GB" dirty="0"/>
              <a:t>Reference: </a:t>
            </a:r>
            <a:r>
              <a:rPr lang="en-GB" dirty="0" smtClean="0"/>
              <a:t>19/YH/0054   </a:t>
            </a:r>
            <a:r>
              <a:rPr lang="en-GB" dirty="0" smtClean="0"/>
              <a:t>IRAS </a:t>
            </a:r>
            <a:r>
              <a:rPr lang="en-GB" dirty="0"/>
              <a:t>Reference: </a:t>
            </a:r>
            <a:r>
              <a:rPr lang="en-GB" dirty="0" smtClean="0"/>
              <a:t>258802</a:t>
            </a:r>
            <a:endParaRPr lang="en-GB" dirty="0" smtClean="0"/>
          </a:p>
          <a:p>
            <a:endParaRPr lang="en-GB" dirty="0">
              <a:solidFill>
                <a:srgbClr val="FF0000"/>
              </a:solidFill>
            </a:endParaRPr>
          </a:p>
          <a:p>
            <a:pPr algn="ctr"/>
            <a:r>
              <a:rPr lang="en-GB" i="1" dirty="0"/>
              <a:t>This project was funded by the National Institute for Health Research Health Technology Assessment Programme (project number 17/42/94). The views expressed are those of the authors and not necessarily those of the NHS, the NIHR or the Department of Health and Social Care.</a:t>
            </a:r>
          </a:p>
        </p:txBody>
      </p:sp>
    </p:spTree>
    <p:extLst>
      <p:ext uri="{BB962C8B-B14F-4D97-AF65-F5344CB8AC3E}">
        <p14:creationId xmlns:p14="http://schemas.microsoft.com/office/powerpoint/2010/main" val="1413784485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202</TotalTime>
  <Words>78</Words>
  <Application>Microsoft Office PowerPoint</Application>
  <PresentationFormat>Custom</PresentationFormat>
  <Paragraphs>14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Calibri</vt:lpstr>
      <vt:lpstr>Century</vt:lpstr>
      <vt:lpstr>Georgia</vt:lpstr>
      <vt:lpstr>Trebuchet MS</vt:lpstr>
      <vt:lpstr>Slipstream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Emily Peckham</dc:creator>
  <cp:lastModifiedBy>Arundel, C.E.</cp:lastModifiedBy>
  <cp:revision>34</cp:revision>
  <cp:lastPrinted>2016-03-09T12:04:57Z</cp:lastPrinted>
  <dcterms:created xsi:type="dcterms:W3CDTF">2015-06-24T12:01:18Z</dcterms:created>
  <dcterms:modified xsi:type="dcterms:W3CDTF">2019-12-17T16:13:06Z</dcterms:modified>
</cp:coreProperties>
</file>

<file path=docProps/thumbnail.jpeg>
</file>