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86" r:id="rId5"/>
    <p:sldMasterId id="2147483685" r:id="rId6"/>
  </p:sldMasterIdLst>
  <p:notesMasterIdLst>
    <p:notesMasterId r:id="rId18"/>
  </p:notesMasterIdLst>
  <p:handoutMasterIdLst>
    <p:handoutMasterId r:id="rId19"/>
  </p:handoutMasterIdLst>
  <p:sldIdLst>
    <p:sldId id="258" r:id="rId7"/>
    <p:sldId id="269" r:id="rId8"/>
    <p:sldId id="270" r:id="rId9"/>
    <p:sldId id="271" r:id="rId10"/>
    <p:sldId id="272" r:id="rId11"/>
    <p:sldId id="280" r:id="rId12"/>
    <p:sldId id="274" r:id="rId13"/>
    <p:sldId id="275" r:id="rId14"/>
    <p:sldId id="276" r:id="rId15"/>
    <p:sldId id="277" r:id="rId16"/>
    <p:sldId id="278" r:id="rId1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C552E1C-33AF-4FD7-8952-94EE9DB5D698}">
          <p14:sldIdLst>
            <p14:sldId id="258"/>
            <p14:sldId id="269"/>
          </p14:sldIdLst>
        </p14:section>
        <p14:section name="Untitled Section" id="{A557C02A-B2D5-4E06-80B5-69291EF8AAEE}">
          <p14:sldIdLst>
            <p14:sldId id="270"/>
            <p14:sldId id="271"/>
            <p14:sldId id="272"/>
            <p14:sldId id="280"/>
            <p14:sldId id="274"/>
            <p14:sldId id="275"/>
            <p14:sldId id="276"/>
            <p14:sldId id="277"/>
            <p14:sldId id="27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345A"/>
    <a:srgbClr val="EA862E"/>
    <a:srgbClr val="C92E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51" autoAdjust="0"/>
    <p:restoredTop sz="94039" autoAdjust="0"/>
  </p:normalViewPr>
  <p:slideViewPr>
    <p:cSldViewPr snapToGrid="0" snapToObjects="1">
      <p:cViewPr varScale="1">
        <p:scale>
          <a:sx n="81" d="100"/>
          <a:sy n="81" d="100"/>
        </p:scale>
        <p:origin x="1020"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66" d="100"/>
          <a:sy n="66" d="100"/>
        </p:scale>
        <p:origin x="325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0619B8-2A95-2AB4-46FE-A1D8745B6DE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F09D2FE-0ED2-EADF-D7DA-B6AE468C69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0AB3FD-BE74-45A2-A9F4-72A2B477B41B}" type="datetimeFigureOut">
              <a:rPr lang="en-GB" smtClean="0"/>
              <a:t>22/05/2024</a:t>
            </a:fld>
            <a:endParaRPr lang="en-GB"/>
          </a:p>
        </p:txBody>
      </p:sp>
      <p:sp>
        <p:nvSpPr>
          <p:cNvPr id="4" name="Footer Placeholder 3">
            <a:extLst>
              <a:ext uri="{FF2B5EF4-FFF2-40B4-BE49-F238E27FC236}">
                <a16:creationId xmlns:a16="http://schemas.microsoft.com/office/drawing/2014/main" id="{5155444B-97ED-67E4-716F-F29AD29C227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BC7D22C-7589-EC68-10A2-99367C64DBE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537CE3-CAD1-4C9E-A59B-52C0EB80F9C8}" type="slidenum">
              <a:rPr lang="en-GB" smtClean="0"/>
              <a:t>‹#›</a:t>
            </a:fld>
            <a:endParaRPr lang="en-GB"/>
          </a:p>
        </p:txBody>
      </p:sp>
    </p:spTree>
    <p:extLst>
      <p:ext uri="{BB962C8B-B14F-4D97-AF65-F5344CB8AC3E}">
        <p14:creationId xmlns:p14="http://schemas.microsoft.com/office/powerpoint/2010/main" val="4130198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6E0702-65D6-499A-838E-0D204AFCF0F2}" type="datetimeFigureOut">
              <a:rPr lang="en-GB" smtClean="0"/>
              <a:t>22/05/2024</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32618D-26AF-4A49-A9C3-110DB5D0AF26}" type="slidenum">
              <a:rPr lang="en-GB" smtClean="0"/>
              <a:t>‹#›</a:t>
            </a:fld>
            <a:endParaRPr lang="en-GB"/>
          </a:p>
        </p:txBody>
      </p:sp>
    </p:spTree>
    <p:extLst>
      <p:ext uri="{BB962C8B-B14F-4D97-AF65-F5344CB8AC3E}">
        <p14:creationId xmlns:p14="http://schemas.microsoft.com/office/powerpoint/2010/main" val="585510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32618D-26AF-4A49-A9C3-110DB5D0AF26}" type="slidenum">
              <a:rPr lang="en-GB" smtClean="0"/>
              <a:t>2</a:t>
            </a:fld>
            <a:endParaRPr lang="en-GB"/>
          </a:p>
        </p:txBody>
      </p:sp>
    </p:spTree>
    <p:extLst>
      <p:ext uri="{BB962C8B-B14F-4D97-AF65-F5344CB8AC3E}">
        <p14:creationId xmlns:p14="http://schemas.microsoft.com/office/powerpoint/2010/main" val="77790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9316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675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4B331-2C4F-C35A-FA6B-BA6A917A12AA}"/>
              </a:ext>
            </a:extLst>
          </p:cNvPr>
          <p:cNvSpPr>
            <a:spLocks noGrp="1"/>
          </p:cNvSpPr>
          <p:nvPr>
            <p:ph type="title"/>
          </p:nvPr>
        </p:nvSpPr>
        <p:spPr>
          <a:xfrm>
            <a:off x="681040" y="364881"/>
            <a:ext cx="8543925" cy="1325440"/>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39660823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4737ABD-ED35-56D0-96C8-D408BFBF3806}"/>
              </a:ext>
            </a:extLst>
          </p:cNvPr>
          <p:cNvPicPr>
            <a:picLocks noChangeAspect="1"/>
          </p:cNvPicPr>
          <p:nvPr userDrawn="1"/>
        </p:nvPicPr>
        <p:blipFill rotWithShape="1">
          <a:blip r:embed="rId3" cstate="print">
            <a:alphaModFix amt="11000"/>
            <a:extLst>
              <a:ext uri="{28A0092B-C50C-407E-A947-70E740481C1C}">
                <a14:useLocalDpi xmlns:a14="http://schemas.microsoft.com/office/drawing/2010/main" val="0"/>
              </a:ext>
            </a:extLst>
          </a:blip>
          <a:srcRect l="15511" b="35342"/>
          <a:stretch/>
        </p:blipFill>
        <p:spPr bwMode="auto">
          <a:xfrm flipH="1">
            <a:off x="1938968" y="3350981"/>
            <a:ext cx="7967031" cy="3499694"/>
          </a:xfrm>
          <a:prstGeom prst="rect">
            <a:avLst/>
          </a:prstGeom>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pic>
        <p:nvPicPr>
          <p:cNvPr id="8" name="Picture 7">
            <a:extLst>
              <a:ext uri="{FF2B5EF4-FFF2-40B4-BE49-F238E27FC236}">
                <a16:creationId xmlns:a16="http://schemas.microsoft.com/office/drawing/2014/main" id="{41DD51BE-0D2B-1E61-E5C2-748F340B3C1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48005" t="120" r="6263" b="391"/>
          <a:stretch/>
        </p:blipFill>
        <p:spPr bwMode="auto">
          <a:xfrm>
            <a:off x="0" y="515431"/>
            <a:ext cx="9906000" cy="441375"/>
          </a:xfrm>
          <a:prstGeom prst="rect">
            <a:avLst/>
          </a:prstGeom>
          <a:ln>
            <a:noFill/>
          </a:ln>
          <a:extLst>
            <a:ext uri="{53640926-AAD7-44d8-BBD7-CCE9431645EC}">
              <a14:shadowObscured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pic>
        <p:nvPicPr>
          <p:cNvPr id="2" name="Picture 1" descr="Shape&#10;&#10;Description automatically generated with medium confidence">
            <a:extLst>
              <a:ext uri="{FF2B5EF4-FFF2-40B4-BE49-F238E27FC236}">
                <a16:creationId xmlns:a16="http://schemas.microsoft.com/office/drawing/2014/main" id="{A2B17937-9974-A77B-1C84-D219D3C1F25F}"/>
              </a:ext>
            </a:extLst>
          </p:cNvPr>
          <p:cNvPicPr>
            <a:picLocks noChangeAspect="1"/>
          </p:cNvPicPr>
          <p:nvPr userDrawn="1"/>
        </p:nvPicPr>
        <p:blipFill>
          <a:blip r:embed="rId5"/>
          <a:stretch>
            <a:fillRect/>
          </a:stretch>
        </p:blipFill>
        <p:spPr>
          <a:xfrm>
            <a:off x="7648067" y="34423"/>
            <a:ext cx="1628135" cy="446280"/>
          </a:xfrm>
          <a:prstGeom prst="rect">
            <a:avLst/>
          </a:prstGeom>
        </p:spPr>
      </p:pic>
      <p:pic>
        <p:nvPicPr>
          <p:cNvPr id="4" name="Picture 3" descr="A black text on a white background&#10;&#10;Description automatically generated">
            <a:extLst>
              <a:ext uri="{FF2B5EF4-FFF2-40B4-BE49-F238E27FC236}">
                <a16:creationId xmlns:a16="http://schemas.microsoft.com/office/drawing/2014/main" id="{806D316D-B58C-3A4E-69DD-635F5EDCBB1D}"/>
              </a:ext>
            </a:extLst>
          </p:cNvPr>
          <p:cNvPicPr>
            <a:picLocks noChangeAspect="1"/>
          </p:cNvPicPr>
          <p:nvPr userDrawn="1"/>
        </p:nvPicPr>
        <p:blipFill>
          <a:blip r:embed="rId6"/>
          <a:stretch>
            <a:fillRect/>
          </a:stretch>
        </p:blipFill>
        <p:spPr>
          <a:xfrm>
            <a:off x="5728735" y="12165"/>
            <a:ext cx="1388161" cy="488210"/>
          </a:xfrm>
          <a:prstGeom prst="rect">
            <a:avLst/>
          </a:prstGeom>
        </p:spPr>
      </p:pic>
    </p:spTree>
    <p:extLst>
      <p:ext uri="{BB962C8B-B14F-4D97-AF65-F5344CB8AC3E}">
        <p14:creationId xmlns:p14="http://schemas.microsoft.com/office/powerpoint/2010/main" val="4212780571"/>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90429" rtl="0" eaLnBrk="1" latinLnBrk="0" hangingPunct="1">
        <a:lnSpc>
          <a:spcPct val="90000"/>
        </a:lnSpc>
        <a:spcBef>
          <a:spcPct val="0"/>
        </a:spcBef>
        <a:buNone/>
        <a:defRPr sz="4767" kern="1200">
          <a:solidFill>
            <a:schemeClr val="tx1"/>
          </a:solidFill>
          <a:latin typeface="+mj-lt"/>
          <a:ea typeface="+mj-ea"/>
          <a:cs typeface="+mj-cs"/>
        </a:defRPr>
      </a:lvl1pPr>
    </p:titleStyle>
    <p:bodyStyle>
      <a:lvl1pPr marL="247608" indent="-247608" algn="l" defTabSz="990429" rtl="0" eaLnBrk="1" latinLnBrk="0" hangingPunct="1">
        <a:lnSpc>
          <a:spcPct val="90000"/>
        </a:lnSpc>
        <a:spcBef>
          <a:spcPts val="1083"/>
        </a:spcBef>
        <a:buFont typeface="Arial" panose="020B0604020202020204" pitchFamily="34" charset="0"/>
        <a:buChar char="•"/>
        <a:defRPr sz="3033" kern="1200">
          <a:solidFill>
            <a:schemeClr val="tx1"/>
          </a:solidFill>
          <a:latin typeface="+mn-lt"/>
          <a:ea typeface="+mn-ea"/>
          <a:cs typeface="+mn-cs"/>
        </a:defRPr>
      </a:lvl1pPr>
      <a:lvl2pPr marL="742822" indent="-247608" algn="l" defTabSz="990429" rtl="0" eaLnBrk="1" latinLnBrk="0" hangingPunct="1">
        <a:lnSpc>
          <a:spcPct val="90000"/>
        </a:lnSpc>
        <a:spcBef>
          <a:spcPts val="542"/>
        </a:spcBef>
        <a:buFont typeface="Arial" panose="020B0604020202020204" pitchFamily="34" charset="0"/>
        <a:buChar char="•"/>
        <a:defRPr sz="2600" kern="1200">
          <a:solidFill>
            <a:schemeClr val="tx1"/>
          </a:solidFill>
          <a:latin typeface="+mn-lt"/>
          <a:ea typeface="+mn-ea"/>
          <a:cs typeface="+mn-cs"/>
        </a:defRPr>
      </a:lvl2pPr>
      <a:lvl3pPr marL="1238039" indent="-247608" algn="l" defTabSz="990429" rtl="0" eaLnBrk="1" latinLnBrk="0" hangingPunct="1">
        <a:lnSpc>
          <a:spcPct val="90000"/>
        </a:lnSpc>
        <a:spcBef>
          <a:spcPts val="542"/>
        </a:spcBef>
        <a:buFont typeface="Arial" panose="020B0604020202020204" pitchFamily="34" charset="0"/>
        <a:buChar char="•"/>
        <a:defRPr sz="2167" kern="1200">
          <a:solidFill>
            <a:schemeClr val="tx1"/>
          </a:solidFill>
          <a:latin typeface="+mn-lt"/>
          <a:ea typeface="+mn-ea"/>
          <a:cs typeface="+mn-cs"/>
        </a:defRPr>
      </a:lvl3pPr>
      <a:lvl4pPr marL="1733254"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4pPr>
      <a:lvl5pPr marL="2228468"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5pPr>
      <a:lvl6pPr marL="2723683"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6pPr>
      <a:lvl7pPr marL="3218899"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7pPr>
      <a:lvl8pPr marL="3714113"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8pPr>
      <a:lvl9pPr marL="4209328"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9pPr>
    </p:bodyStyle>
    <p:otherStyle>
      <a:defPPr>
        <a:defRPr lang="en-US"/>
      </a:defPPr>
      <a:lvl1pPr marL="0" algn="l" defTabSz="990429" rtl="0" eaLnBrk="1" latinLnBrk="0" hangingPunct="1">
        <a:defRPr sz="1950" kern="1200">
          <a:solidFill>
            <a:schemeClr val="tx1"/>
          </a:solidFill>
          <a:latin typeface="+mn-lt"/>
          <a:ea typeface="+mn-ea"/>
          <a:cs typeface="+mn-cs"/>
        </a:defRPr>
      </a:lvl1pPr>
      <a:lvl2pPr marL="495215" algn="l" defTabSz="990429" rtl="0" eaLnBrk="1" latinLnBrk="0" hangingPunct="1">
        <a:defRPr sz="1950" kern="1200">
          <a:solidFill>
            <a:schemeClr val="tx1"/>
          </a:solidFill>
          <a:latin typeface="+mn-lt"/>
          <a:ea typeface="+mn-ea"/>
          <a:cs typeface="+mn-cs"/>
        </a:defRPr>
      </a:lvl2pPr>
      <a:lvl3pPr marL="990429" algn="l" defTabSz="990429" rtl="0" eaLnBrk="1" latinLnBrk="0" hangingPunct="1">
        <a:defRPr sz="1950" kern="1200">
          <a:solidFill>
            <a:schemeClr val="tx1"/>
          </a:solidFill>
          <a:latin typeface="+mn-lt"/>
          <a:ea typeface="+mn-ea"/>
          <a:cs typeface="+mn-cs"/>
        </a:defRPr>
      </a:lvl3pPr>
      <a:lvl4pPr marL="1485646" algn="l" defTabSz="990429" rtl="0" eaLnBrk="1" latinLnBrk="0" hangingPunct="1">
        <a:defRPr sz="1950" kern="1200">
          <a:solidFill>
            <a:schemeClr val="tx1"/>
          </a:solidFill>
          <a:latin typeface="+mn-lt"/>
          <a:ea typeface="+mn-ea"/>
          <a:cs typeface="+mn-cs"/>
        </a:defRPr>
      </a:lvl4pPr>
      <a:lvl5pPr marL="1980860" algn="l" defTabSz="990429" rtl="0" eaLnBrk="1" latinLnBrk="0" hangingPunct="1">
        <a:defRPr sz="1950" kern="1200">
          <a:solidFill>
            <a:schemeClr val="tx1"/>
          </a:solidFill>
          <a:latin typeface="+mn-lt"/>
          <a:ea typeface="+mn-ea"/>
          <a:cs typeface="+mn-cs"/>
        </a:defRPr>
      </a:lvl5pPr>
      <a:lvl6pPr marL="2476076" algn="l" defTabSz="990429" rtl="0" eaLnBrk="1" latinLnBrk="0" hangingPunct="1">
        <a:defRPr sz="1950" kern="1200">
          <a:solidFill>
            <a:schemeClr val="tx1"/>
          </a:solidFill>
          <a:latin typeface="+mn-lt"/>
          <a:ea typeface="+mn-ea"/>
          <a:cs typeface="+mn-cs"/>
        </a:defRPr>
      </a:lvl6pPr>
      <a:lvl7pPr marL="2971291" algn="l" defTabSz="990429" rtl="0" eaLnBrk="1" latinLnBrk="0" hangingPunct="1">
        <a:defRPr sz="1950" kern="1200">
          <a:solidFill>
            <a:schemeClr val="tx1"/>
          </a:solidFill>
          <a:latin typeface="+mn-lt"/>
          <a:ea typeface="+mn-ea"/>
          <a:cs typeface="+mn-cs"/>
        </a:defRPr>
      </a:lvl7pPr>
      <a:lvl8pPr marL="3466505" algn="l" defTabSz="990429" rtl="0" eaLnBrk="1" latinLnBrk="0" hangingPunct="1">
        <a:defRPr sz="1950" kern="1200">
          <a:solidFill>
            <a:schemeClr val="tx1"/>
          </a:solidFill>
          <a:latin typeface="+mn-lt"/>
          <a:ea typeface="+mn-ea"/>
          <a:cs typeface="+mn-cs"/>
        </a:defRPr>
      </a:lvl8pPr>
      <a:lvl9pPr marL="3961721" algn="l" defTabSz="990429" rtl="0" eaLnBrk="1" latinLnBrk="0" hangingPunct="1">
        <a:defRPr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4737ABD-ED35-56D0-96C8-D408BFBF3806}"/>
              </a:ext>
            </a:extLst>
          </p:cNvPr>
          <p:cNvPicPr>
            <a:picLocks noChangeAspect="1"/>
          </p:cNvPicPr>
          <p:nvPr userDrawn="1"/>
        </p:nvPicPr>
        <p:blipFill rotWithShape="1">
          <a:blip r:embed="rId3" cstate="print">
            <a:alphaModFix amt="11000"/>
            <a:extLst>
              <a:ext uri="{28A0092B-C50C-407E-A947-70E740481C1C}">
                <a14:useLocalDpi xmlns:a14="http://schemas.microsoft.com/office/drawing/2010/main" val="0"/>
              </a:ext>
            </a:extLst>
          </a:blip>
          <a:srcRect l="15511" b="35342"/>
          <a:stretch/>
        </p:blipFill>
        <p:spPr bwMode="auto">
          <a:xfrm flipH="1">
            <a:off x="1938968" y="3350981"/>
            <a:ext cx="7967031" cy="3499694"/>
          </a:xfrm>
          <a:prstGeom prst="rect">
            <a:avLst/>
          </a:prstGeom>
          <a:extLst>
            <a:ext uri="{53640926-AAD7-44d8-BBD7-CCE9431645EC}">
              <a14:shadowObscured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pic>
        <p:nvPicPr>
          <p:cNvPr id="2" name="Picture 1" descr="Shape&#10;&#10;Description automatically generated with medium confidence">
            <a:extLst>
              <a:ext uri="{FF2B5EF4-FFF2-40B4-BE49-F238E27FC236}">
                <a16:creationId xmlns:a16="http://schemas.microsoft.com/office/drawing/2014/main" id="{A2B17937-9974-A77B-1C84-D219D3C1F25F}"/>
              </a:ext>
            </a:extLst>
          </p:cNvPr>
          <p:cNvPicPr>
            <a:picLocks noChangeAspect="1"/>
          </p:cNvPicPr>
          <p:nvPr userDrawn="1"/>
        </p:nvPicPr>
        <p:blipFill>
          <a:blip r:embed="rId4"/>
          <a:stretch>
            <a:fillRect/>
          </a:stretch>
        </p:blipFill>
        <p:spPr>
          <a:xfrm>
            <a:off x="7648067" y="34423"/>
            <a:ext cx="1628135" cy="446280"/>
          </a:xfrm>
          <a:prstGeom prst="rect">
            <a:avLst/>
          </a:prstGeom>
        </p:spPr>
      </p:pic>
      <p:pic>
        <p:nvPicPr>
          <p:cNvPr id="4" name="Picture 3" descr="A black text on a white background&#10;&#10;Description automatically generated">
            <a:extLst>
              <a:ext uri="{FF2B5EF4-FFF2-40B4-BE49-F238E27FC236}">
                <a16:creationId xmlns:a16="http://schemas.microsoft.com/office/drawing/2014/main" id="{806D316D-B58C-3A4E-69DD-635F5EDCBB1D}"/>
              </a:ext>
            </a:extLst>
          </p:cNvPr>
          <p:cNvPicPr>
            <a:picLocks noChangeAspect="1"/>
          </p:cNvPicPr>
          <p:nvPr userDrawn="1"/>
        </p:nvPicPr>
        <p:blipFill>
          <a:blip r:embed="rId5"/>
          <a:stretch>
            <a:fillRect/>
          </a:stretch>
        </p:blipFill>
        <p:spPr>
          <a:xfrm>
            <a:off x="5728735" y="12165"/>
            <a:ext cx="1388161" cy="488210"/>
          </a:xfrm>
          <a:prstGeom prst="rect">
            <a:avLst/>
          </a:prstGeom>
        </p:spPr>
      </p:pic>
    </p:spTree>
    <p:extLst>
      <p:ext uri="{BB962C8B-B14F-4D97-AF65-F5344CB8AC3E}">
        <p14:creationId xmlns:p14="http://schemas.microsoft.com/office/powerpoint/2010/main" val="258908843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90429" rtl="0" eaLnBrk="1" latinLnBrk="0" hangingPunct="1">
        <a:lnSpc>
          <a:spcPct val="90000"/>
        </a:lnSpc>
        <a:spcBef>
          <a:spcPct val="0"/>
        </a:spcBef>
        <a:buNone/>
        <a:defRPr sz="4767" kern="1200">
          <a:solidFill>
            <a:schemeClr val="tx1"/>
          </a:solidFill>
          <a:latin typeface="+mj-lt"/>
          <a:ea typeface="+mj-ea"/>
          <a:cs typeface="+mj-cs"/>
        </a:defRPr>
      </a:lvl1pPr>
    </p:titleStyle>
    <p:bodyStyle>
      <a:lvl1pPr marL="247608" indent="-247608" algn="l" defTabSz="990429" rtl="0" eaLnBrk="1" latinLnBrk="0" hangingPunct="1">
        <a:lnSpc>
          <a:spcPct val="90000"/>
        </a:lnSpc>
        <a:spcBef>
          <a:spcPts val="1083"/>
        </a:spcBef>
        <a:buFont typeface="Arial" panose="020B0604020202020204" pitchFamily="34" charset="0"/>
        <a:buChar char="•"/>
        <a:defRPr sz="3033" kern="1200">
          <a:solidFill>
            <a:schemeClr val="tx1"/>
          </a:solidFill>
          <a:latin typeface="+mn-lt"/>
          <a:ea typeface="+mn-ea"/>
          <a:cs typeface="+mn-cs"/>
        </a:defRPr>
      </a:lvl1pPr>
      <a:lvl2pPr marL="742822" indent="-247608" algn="l" defTabSz="990429" rtl="0" eaLnBrk="1" latinLnBrk="0" hangingPunct="1">
        <a:lnSpc>
          <a:spcPct val="90000"/>
        </a:lnSpc>
        <a:spcBef>
          <a:spcPts val="542"/>
        </a:spcBef>
        <a:buFont typeface="Arial" panose="020B0604020202020204" pitchFamily="34" charset="0"/>
        <a:buChar char="•"/>
        <a:defRPr sz="2600" kern="1200">
          <a:solidFill>
            <a:schemeClr val="tx1"/>
          </a:solidFill>
          <a:latin typeface="+mn-lt"/>
          <a:ea typeface="+mn-ea"/>
          <a:cs typeface="+mn-cs"/>
        </a:defRPr>
      </a:lvl2pPr>
      <a:lvl3pPr marL="1238039" indent="-247608" algn="l" defTabSz="990429" rtl="0" eaLnBrk="1" latinLnBrk="0" hangingPunct="1">
        <a:lnSpc>
          <a:spcPct val="90000"/>
        </a:lnSpc>
        <a:spcBef>
          <a:spcPts val="542"/>
        </a:spcBef>
        <a:buFont typeface="Arial" panose="020B0604020202020204" pitchFamily="34" charset="0"/>
        <a:buChar char="•"/>
        <a:defRPr sz="2167" kern="1200">
          <a:solidFill>
            <a:schemeClr val="tx1"/>
          </a:solidFill>
          <a:latin typeface="+mn-lt"/>
          <a:ea typeface="+mn-ea"/>
          <a:cs typeface="+mn-cs"/>
        </a:defRPr>
      </a:lvl3pPr>
      <a:lvl4pPr marL="1733254"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4pPr>
      <a:lvl5pPr marL="2228468"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5pPr>
      <a:lvl6pPr marL="2723683"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6pPr>
      <a:lvl7pPr marL="3218899"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7pPr>
      <a:lvl8pPr marL="3714113"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8pPr>
      <a:lvl9pPr marL="4209328"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9pPr>
    </p:bodyStyle>
    <p:otherStyle>
      <a:defPPr>
        <a:defRPr lang="en-US"/>
      </a:defPPr>
      <a:lvl1pPr marL="0" algn="l" defTabSz="990429" rtl="0" eaLnBrk="1" latinLnBrk="0" hangingPunct="1">
        <a:defRPr sz="1950" kern="1200">
          <a:solidFill>
            <a:schemeClr val="tx1"/>
          </a:solidFill>
          <a:latin typeface="+mn-lt"/>
          <a:ea typeface="+mn-ea"/>
          <a:cs typeface="+mn-cs"/>
        </a:defRPr>
      </a:lvl1pPr>
      <a:lvl2pPr marL="495215" algn="l" defTabSz="990429" rtl="0" eaLnBrk="1" latinLnBrk="0" hangingPunct="1">
        <a:defRPr sz="1950" kern="1200">
          <a:solidFill>
            <a:schemeClr val="tx1"/>
          </a:solidFill>
          <a:latin typeface="+mn-lt"/>
          <a:ea typeface="+mn-ea"/>
          <a:cs typeface="+mn-cs"/>
        </a:defRPr>
      </a:lvl2pPr>
      <a:lvl3pPr marL="990429" algn="l" defTabSz="990429" rtl="0" eaLnBrk="1" latinLnBrk="0" hangingPunct="1">
        <a:defRPr sz="1950" kern="1200">
          <a:solidFill>
            <a:schemeClr val="tx1"/>
          </a:solidFill>
          <a:latin typeface="+mn-lt"/>
          <a:ea typeface="+mn-ea"/>
          <a:cs typeface="+mn-cs"/>
        </a:defRPr>
      </a:lvl3pPr>
      <a:lvl4pPr marL="1485646" algn="l" defTabSz="990429" rtl="0" eaLnBrk="1" latinLnBrk="0" hangingPunct="1">
        <a:defRPr sz="1950" kern="1200">
          <a:solidFill>
            <a:schemeClr val="tx1"/>
          </a:solidFill>
          <a:latin typeface="+mn-lt"/>
          <a:ea typeface="+mn-ea"/>
          <a:cs typeface="+mn-cs"/>
        </a:defRPr>
      </a:lvl4pPr>
      <a:lvl5pPr marL="1980860" algn="l" defTabSz="990429" rtl="0" eaLnBrk="1" latinLnBrk="0" hangingPunct="1">
        <a:defRPr sz="1950" kern="1200">
          <a:solidFill>
            <a:schemeClr val="tx1"/>
          </a:solidFill>
          <a:latin typeface="+mn-lt"/>
          <a:ea typeface="+mn-ea"/>
          <a:cs typeface="+mn-cs"/>
        </a:defRPr>
      </a:lvl5pPr>
      <a:lvl6pPr marL="2476076" algn="l" defTabSz="990429" rtl="0" eaLnBrk="1" latinLnBrk="0" hangingPunct="1">
        <a:defRPr sz="1950" kern="1200">
          <a:solidFill>
            <a:schemeClr val="tx1"/>
          </a:solidFill>
          <a:latin typeface="+mn-lt"/>
          <a:ea typeface="+mn-ea"/>
          <a:cs typeface="+mn-cs"/>
        </a:defRPr>
      </a:lvl6pPr>
      <a:lvl7pPr marL="2971291" algn="l" defTabSz="990429" rtl="0" eaLnBrk="1" latinLnBrk="0" hangingPunct="1">
        <a:defRPr sz="1950" kern="1200">
          <a:solidFill>
            <a:schemeClr val="tx1"/>
          </a:solidFill>
          <a:latin typeface="+mn-lt"/>
          <a:ea typeface="+mn-ea"/>
          <a:cs typeface="+mn-cs"/>
        </a:defRPr>
      </a:lvl7pPr>
      <a:lvl8pPr marL="3466505" algn="l" defTabSz="990429" rtl="0" eaLnBrk="1" latinLnBrk="0" hangingPunct="1">
        <a:defRPr sz="1950" kern="1200">
          <a:solidFill>
            <a:schemeClr val="tx1"/>
          </a:solidFill>
          <a:latin typeface="+mn-lt"/>
          <a:ea typeface="+mn-ea"/>
          <a:cs typeface="+mn-cs"/>
        </a:defRPr>
      </a:lvl8pPr>
      <a:lvl9pPr marL="3961721" algn="l" defTabSz="990429" rtl="0" eaLnBrk="1" latinLnBrk="0" hangingPunct="1">
        <a:defRPr sz="19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4737ABD-ED35-56D0-96C8-D408BFBF3806}"/>
              </a:ext>
            </a:extLst>
          </p:cNvPr>
          <p:cNvPicPr>
            <a:picLocks noChangeAspect="1"/>
          </p:cNvPicPr>
          <p:nvPr userDrawn="1"/>
        </p:nvPicPr>
        <p:blipFill rotWithShape="1">
          <a:blip r:embed="rId3" cstate="print">
            <a:alphaModFix amt="11000"/>
            <a:extLst>
              <a:ext uri="{28A0092B-C50C-407E-A947-70E740481C1C}">
                <a14:useLocalDpi xmlns:a14="http://schemas.microsoft.com/office/drawing/2010/main" val="0"/>
              </a:ext>
            </a:extLst>
          </a:blip>
          <a:srcRect l="15511" b="35342"/>
          <a:stretch/>
        </p:blipFill>
        <p:spPr bwMode="auto">
          <a:xfrm flipH="1">
            <a:off x="1125809" y="2993782"/>
            <a:ext cx="8780191" cy="3856893"/>
          </a:xfrm>
          <a:prstGeom prst="rect">
            <a:avLst/>
          </a:prstGeom>
          <a:extLst>
            <a:ext uri="{53640926-AAD7-44d8-BBD7-CCE9431645EC}">
              <a14:shadowObscured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pic>
        <p:nvPicPr>
          <p:cNvPr id="2" name="Picture 1">
            <a:extLst>
              <a:ext uri="{FF2B5EF4-FFF2-40B4-BE49-F238E27FC236}">
                <a16:creationId xmlns:a16="http://schemas.microsoft.com/office/drawing/2014/main" id="{8B8A3AD3-91C7-40F8-B10D-E676DD1679C2}"/>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48005" t="120" r="6263" b="391"/>
          <a:stretch/>
        </p:blipFill>
        <p:spPr bwMode="auto">
          <a:xfrm rot="16200000">
            <a:off x="-1959240" y="2975880"/>
            <a:ext cx="6843350" cy="920893"/>
          </a:xfrm>
          <a:prstGeom prst="rect">
            <a:avLst/>
          </a:prstGeom>
          <a:ln>
            <a:noFill/>
          </a:ln>
          <a:extLst>
            <a:ext uri="{53640926-AAD7-44d8-BBD7-CCE9431645EC}">
              <a14:shadowObscured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pic>
        <p:nvPicPr>
          <p:cNvPr id="3" name="officeArt object">
            <a:extLst>
              <a:ext uri="{FF2B5EF4-FFF2-40B4-BE49-F238E27FC236}">
                <a16:creationId xmlns:a16="http://schemas.microsoft.com/office/drawing/2014/main" id="{68D9164A-07CD-A324-2A98-6E015097A31E}"/>
              </a:ext>
            </a:extLst>
          </p:cNvPr>
          <p:cNvPicPr/>
          <p:nvPr userDrawn="1"/>
        </p:nvPicPr>
        <p:blipFill rotWithShape="1">
          <a:blip r:embed="rId5"/>
          <a:srcRect t="18489" b="22729"/>
          <a:stretch/>
        </p:blipFill>
        <p:spPr>
          <a:xfrm rot="16200000">
            <a:off x="-121798" y="1058928"/>
            <a:ext cx="1255542" cy="541313"/>
          </a:xfrm>
          <a:prstGeom prst="rect">
            <a:avLst/>
          </a:prstGeom>
          <a:ln w="12700" cap="flat">
            <a:noFill/>
            <a:miter lim="400000"/>
          </a:ln>
          <a:effectLst/>
        </p:spPr>
      </p:pic>
    </p:spTree>
    <p:extLst>
      <p:ext uri="{BB962C8B-B14F-4D97-AF65-F5344CB8AC3E}">
        <p14:creationId xmlns:p14="http://schemas.microsoft.com/office/powerpoint/2010/main" val="29823725"/>
      </p:ext>
    </p:extLst>
  </p:cSld>
  <p:clrMap bg1="lt1" tx1="dk1" bg2="lt2" tx2="dk2" accent1="accent1" accent2="accent2" accent3="accent3" accent4="accent4" accent5="accent5" accent6="accent6" hlink="hlink" folHlink="folHlink"/>
  <p:sldLayoutIdLst>
    <p:sldLayoutId id="2147483648" r:id="rId1"/>
  </p:sldLayoutIdLst>
  <p:txStyles>
    <p:titleStyle>
      <a:lvl1pPr algn="l" defTabSz="990429" rtl="0" eaLnBrk="1" latinLnBrk="0" hangingPunct="1">
        <a:lnSpc>
          <a:spcPct val="90000"/>
        </a:lnSpc>
        <a:spcBef>
          <a:spcPct val="0"/>
        </a:spcBef>
        <a:buNone/>
        <a:defRPr sz="4767" kern="1200">
          <a:solidFill>
            <a:schemeClr val="tx1"/>
          </a:solidFill>
          <a:latin typeface="+mj-lt"/>
          <a:ea typeface="+mj-ea"/>
          <a:cs typeface="+mj-cs"/>
        </a:defRPr>
      </a:lvl1pPr>
    </p:titleStyle>
    <p:bodyStyle>
      <a:lvl1pPr marL="247608" indent="-247608" algn="l" defTabSz="990429" rtl="0" eaLnBrk="1" latinLnBrk="0" hangingPunct="1">
        <a:lnSpc>
          <a:spcPct val="90000"/>
        </a:lnSpc>
        <a:spcBef>
          <a:spcPts val="1083"/>
        </a:spcBef>
        <a:buFont typeface="Arial" panose="020B0604020202020204" pitchFamily="34" charset="0"/>
        <a:buChar char="•"/>
        <a:defRPr sz="3033" kern="1200">
          <a:solidFill>
            <a:schemeClr val="tx1"/>
          </a:solidFill>
          <a:latin typeface="+mn-lt"/>
          <a:ea typeface="+mn-ea"/>
          <a:cs typeface="+mn-cs"/>
        </a:defRPr>
      </a:lvl1pPr>
      <a:lvl2pPr marL="742822" indent="-247608" algn="l" defTabSz="990429" rtl="0" eaLnBrk="1" latinLnBrk="0" hangingPunct="1">
        <a:lnSpc>
          <a:spcPct val="90000"/>
        </a:lnSpc>
        <a:spcBef>
          <a:spcPts val="542"/>
        </a:spcBef>
        <a:buFont typeface="Arial" panose="020B0604020202020204" pitchFamily="34" charset="0"/>
        <a:buChar char="•"/>
        <a:defRPr sz="2600" kern="1200">
          <a:solidFill>
            <a:schemeClr val="tx1"/>
          </a:solidFill>
          <a:latin typeface="+mn-lt"/>
          <a:ea typeface="+mn-ea"/>
          <a:cs typeface="+mn-cs"/>
        </a:defRPr>
      </a:lvl2pPr>
      <a:lvl3pPr marL="1238039" indent="-247608" algn="l" defTabSz="990429" rtl="0" eaLnBrk="1" latinLnBrk="0" hangingPunct="1">
        <a:lnSpc>
          <a:spcPct val="90000"/>
        </a:lnSpc>
        <a:spcBef>
          <a:spcPts val="542"/>
        </a:spcBef>
        <a:buFont typeface="Arial" panose="020B0604020202020204" pitchFamily="34" charset="0"/>
        <a:buChar char="•"/>
        <a:defRPr sz="2167" kern="1200">
          <a:solidFill>
            <a:schemeClr val="tx1"/>
          </a:solidFill>
          <a:latin typeface="+mn-lt"/>
          <a:ea typeface="+mn-ea"/>
          <a:cs typeface="+mn-cs"/>
        </a:defRPr>
      </a:lvl3pPr>
      <a:lvl4pPr marL="1733254"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4pPr>
      <a:lvl5pPr marL="2228468"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5pPr>
      <a:lvl6pPr marL="2723683"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6pPr>
      <a:lvl7pPr marL="3218899"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7pPr>
      <a:lvl8pPr marL="3714113"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8pPr>
      <a:lvl9pPr marL="4209328" indent="-247608" algn="l" defTabSz="990429" rtl="0" eaLnBrk="1" latinLnBrk="0" hangingPunct="1">
        <a:lnSpc>
          <a:spcPct val="90000"/>
        </a:lnSpc>
        <a:spcBef>
          <a:spcPts val="542"/>
        </a:spcBef>
        <a:buFont typeface="Arial" panose="020B0604020202020204" pitchFamily="34" charset="0"/>
        <a:buChar char="•"/>
        <a:defRPr sz="1950" kern="1200">
          <a:solidFill>
            <a:schemeClr val="tx1"/>
          </a:solidFill>
          <a:latin typeface="+mn-lt"/>
          <a:ea typeface="+mn-ea"/>
          <a:cs typeface="+mn-cs"/>
        </a:defRPr>
      </a:lvl9pPr>
    </p:bodyStyle>
    <p:otherStyle>
      <a:defPPr>
        <a:defRPr lang="en-US"/>
      </a:defPPr>
      <a:lvl1pPr marL="0" algn="l" defTabSz="990429" rtl="0" eaLnBrk="1" latinLnBrk="0" hangingPunct="1">
        <a:defRPr sz="1950" kern="1200">
          <a:solidFill>
            <a:schemeClr val="tx1"/>
          </a:solidFill>
          <a:latin typeface="+mn-lt"/>
          <a:ea typeface="+mn-ea"/>
          <a:cs typeface="+mn-cs"/>
        </a:defRPr>
      </a:lvl1pPr>
      <a:lvl2pPr marL="495215" algn="l" defTabSz="990429" rtl="0" eaLnBrk="1" latinLnBrk="0" hangingPunct="1">
        <a:defRPr sz="1950" kern="1200">
          <a:solidFill>
            <a:schemeClr val="tx1"/>
          </a:solidFill>
          <a:latin typeface="+mn-lt"/>
          <a:ea typeface="+mn-ea"/>
          <a:cs typeface="+mn-cs"/>
        </a:defRPr>
      </a:lvl2pPr>
      <a:lvl3pPr marL="990429" algn="l" defTabSz="990429" rtl="0" eaLnBrk="1" latinLnBrk="0" hangingPunct="1">
        <a:defRPr sz="1950" kern="1200">
          <a:solidFill>
            <a:schemeClr val="tx1"/>
          </a:solidFill>
          <a:latin typeface="+mn-lt"/>
          <a:ea typeface="+mn-ea"/>
          <a:cs typeface="+mn-cs"/>
        </a:defRPr>
      </a:lvl3pPr>
      <a:lvl4pPr marL="1485646" algn="l" defTabSz="990429" rtl="0" eaLnBrk="1" latinLnBrk="0" hangingPunct="1">
        <a:defRPr sz="1950" kern="1200">
          <a:solidFill>
            <a:schemeClr val="tx1"/>
          </a:solidFill>
          <a:latin typeface="+mn-lt"/>
          <a:ea typeface="+mn-ea"/>
          <a:cs typeface="+mn-cs"/>
        </a:defRPr>
      </a:lvl4pPr>
      <a:lvl5pPr marL="1980860" algn="l" defTabSz="990429" rtl="0" eaLnBrk="1" latinLnBrk="0" hangingPunct="1">
        <a:defRPr sz="1950" kern="1200">
          <a:solidFill>
            <a:schemeClr val="tx1"/>
          </a:solidFill>
          <a:latin typeface="+mn-lt"/>
          <a:ea typeface="+mn-ea"/>
          <a:cs typeface="+mn-cs"/>
        </a:defRPr>
      </a:lvl5pPr>
      <a:lvl6pPr marL="2476076" algn="l" defTabSz="990429" rtl="0" eaLnBrk="1" latinLnBrk="0" hangingPunct="1">
        <a:defRPr sz="1950" kern="1200">
          <a:solidFill>
            <a:schemeClr val="tx1"/>
          </a:solidFill>
          <a:latin typeface="+mn-lt"/>
          <a:ea typeface="+mn-ea"/>
          <a:cs typeface="+mn-cs"/>
        </a:defRPr>
      </a:lvl6pPr>
      <a:lvl7pPr marL="2971291" algn="l" defTabSz="990429" rtl="0" eaLnBrk="1" latinLnBrk="0" hangingPunct="1">
        <a:defRPr sz="1950" kern="1200">
          <a:solidFill>
            <a:schemeClr val="tx1"/>
          </a:solidFill>
          <a:latin typeface="+mn-lt"/>
          <a:ea typeface="+mn-ea"/>
          <a:cs typeface="+mn-cs"/>
        </a:defRPr>
      </a:lvl7pPr>
      <a:lvl8pPr marL="3466505" algn="l" defTabSz="990429" rtl="0" eaLnBrk="1" latinLnBrk="0" hangingPunct="1">
        <a:defRPr sz="1950" kern="1200">
          <a:solidFill>
            <a:schemeClr val="tx1"/>
          </a:solidFill>
          <a:latin typeface="+mn-lt"/>
          <a:ea typeface="+mn-ea"/>
          <a:cs typeface="+mn-cs"/>
        </a:defRPr>
      </a:lvl8pPr>
      <a:lvl9pPr marL="3961721" algn="l" defTabSz="990429" rtl="0" eaLnBrk="1" latinLnBrk="0" hangingPunct="1">
        <a:defRPr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info@trialforg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bmj.com/content/379/bmj-2022-072883"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016/j.jclinepi.2013.08.005" TargetMode="External"/><Relationship Id="rId2" Type="http://schemas.openxmlformats.org/officeDocument/2006/relationships/hyperlink" Target="https://pubmed.ncbi.nlm.nih.gov/3572530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ubmed.ncbi.nlm.nih.gov/3572530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ubmed.ncbi.nlm.nih.gov/35725304/" TargetMode="External"/><Relationship Id="rId2" Type="http://schemas.openxmlformats.org/officeDocument/2006/relationships/hyperlink" Target="https://link.springer.com/article/10.1007/s10508-022-02453-x" TargetMode="External"/><Relationship Id="rId1" Type="http://schemas.openxmlformats.org/officeDocument/2006/relationships/slideLayout" Target="../slideLayouts/slideLayout2.xml"/><Relationship Id="rId4" Type="http://schemas.openxmlformats.org/officeDocument/2006/relationships/hyperlink" Target="https://www.equality-network.org/resources/lgbti-glossary-bookle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7226/26902" TargetMode="External"/><Relationship Id="rId2" Type="http://schemas.openxmlformats.org/officeDocument/2006/relationships/hyperlink" Target="https://doi.org/10.1371/journal.pgph.000106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0A5C26-0ED2-381F-DC77-B552C68FF6F9}"/>
              </a:ext>
            </a:extLst>
          </p:cNvPr>
          <p:cNvSpPr txBox="1"/>
          <p:nvPr/>
        </p:nvSpPr>
        <p:spPr>
          <a:xfrm>
            <a:off x="213756" y="548505"/>
            <a:ext cx="9547761" cy="338554"/>
          </a:xfrm>
          <a:prstGeom prst="rect">
            <a:avLst/>
          </a:prstGeom>
          <a:noFill/>
        </p:spPr>
        <p:txBody>
          <a:bodyPr wrap="square" rtlCol="0">
            <a:spAutoFit/>
          </a:bodyPr>
          <a:lstStyle/>
          <a:p>
            <a:r>
              <a:rPr lang="en-GB" sz="1600" b="1" dirty="0">
                <a:ln>
                  <a:noFill/>
                </a:ln>
                <a:solidFill>
                  <a:schemeClr val="bg1"/>
                </a:solidFill>
                <a:effectLst/>
                <a:latin typeface="Arial" panose="020B0604020202020204" pitchFamily="34" charset="0"/>
                <a:ea typeface="Arial Unicode MS"/>
                <a:cs typeface="Arial Unicode MS"/>
              </a:rPr>
              <a:t>PRO EDI characteristics of included participants table template and detailed guidance  22/3/2024</a:t>
            </a:r>
            <a:endParaRPr lang="en-GB" sz="1600" dirty="0"/>
          </a:p>
        </p:txBody>
      </p:sp>
      <p:sp>
        <p:nvSpPr>
          <p:cNvPr id="3" name="TextBox 2">
            <a:extLst>
              <a:ext uri="{FF2B5EF4-FFF2-40B4-BE49-F238E27FC236}">
                <a16:creationId xmlns:a16="http://schemas.microsoft.com/office/drawing/2014/main" id="{75C63B6B-0B93-57A8-81B1-4C5F64FE704C}"/>
              </a:ext>
            </a:extLst>
          </p:cNvPr>
          <p:cNvSpPr txBox="1"/>
          <p:nvPr/>
        </p:nvSpPr>
        <p:spPr>
          <a:xfrm>
            <a:off x="82137" y="1124610"/>
            <a:ext cx="9810997" cy="5186035"/>
          </a:xfrm>
          <a:prstGeom prst="rect">
            <a:avLst/>
          </a:prstGeom>
          <a:noFill/>
        </p:spPr>
        <p:txBody>
          <a:bodyPr wrap="square" rtlCol="0">
            <a:spAutoFit/>
          </a:bodyPr>
          <a:lstStyle/>
          <a:p>
            <a:r>
              <a:rPr lang="en-GB" sz="1100" b="1" dirty="0">
                <a:ln>
                  <a:noFill/>
                </a:ln>
                <a:solidFill>
                  <a:srgbClr val="000000"/>
                </a:solidFill>
                <a:effectLst/>
                <a:latin typeface="Arial" panose="020B0604020202020204" pitchFamily="34" charset="0"/>
                <a:ea typeface="Arial Unicode MS"/>
                <a:cs typeface="Arial" panose="020B0604020202020204" pitchFamily="34" charset="0"/>
              </a:rPr>
              <a:t>Foreword</a:t>
            </a:r>
            <a:endParaRPr lang="en-GB" sz="1100" dirty="0">
              <a:ln>
                <a:noFill/>
              </a:ln>
              <a:solidFill>
                <a:srgbClr val="000000"/>
              </a:solidFill>
              <a:effectLst/>
              <a:latin typeface="Arial" panose="020B0604020202020204" pitchFamily="34" charset="0"/>
              <a:ea typeface="Arial Unicode MS"/>
              <a:cs typeface="Arial" panose="020B0604020202020204" pitchFamily="34" charset="0"/>
            </a:endParaRPr>
          </a:p>
          <a:p>
            <a:pPr>
              <a:spcAft>
                <a:spcPts val="600"/>
              </a:spcAft>
            </a:pPr>
            <a:r>
              <a:rPr lang="en-GB" sz="1100" dirty="0">
                <a:ln>
                  <a:noFill/>
                </a:ln>
                <a:solidFill>
                  <a:srgbClr val="000000"/>
                </a:solidFill>
                <a:effectLst/>
                <a:latin typeface="Arial" panose="020B0604020202020204" pitchFamily="34" charset="0"/>
                <a:ea typeface="Arial Unicode MS"/>
                <a:cs typeface="Arial" panose="020B0604020202020204" pitchFamily="34" charset="0"/>
              </a:rPr>
              <a:t>While we think that our characteristics of included participants table on page 4 and the guidance within it are useful, we acknowledge that they are not perfect.  There are many important aspects of equity, diversity and inclusion and our table captures many, but not all, of these.  Systematic reviews are time-consuming, and we have tried to balance the data collection requirements suggested by our table against the work required to get those data.  What is described as mandatory in our table is the minimum we’d expect to see in </a:t>
            </a:r>
            <a:r>
              <a:rPr lang="en-GB" sz="1100" i="1" dirty="0">
                <a:ln>
                  <a:noFill/>
                </a:ln>
                <a:solidFill>
                  <a:srgbClr val="000000"/>
                </a:solidFill>
                <a:effectLst/>
                <a:latin typeface="Arial" panose="020B0604020202020204" pitchFamily="34" charset="0"/>
                <a:ea typeface="Arial Unicode MS"/>
                <a:cs typeface="Arial" panose="020B0604020202020204" pitchFamily="34" charset="0"/>
              </a:rPr>
              <a:t>all </a:t>
            </a:r>
            <a:r>
              <a:rPr lang="en-GB" sz="1100" dirty="0">
                <a:ln>
                  <a:noFill/>
                </a:ln>
                <a:solidFill>
                  <a:srgbClr val="000000"/>
                </a:solidFill>
                <a:effectLst/>
                <a:latin typeface="Arial" panose="020B0604020202020204" pitchFamily="34" charset="0"/>
                <a:ea typeface="Arial Unicode MS"/>
                <a:cs typeface="Arial" panose="020B0604020202020204" pitchFamily="34" charset="0"/>
              </a:rPr>
              <a:t>reviews. Review teams are still required to tailor the data to be collected to their review; we provide the starting point. Change takes time and we are hoping the PRO EDI table is a step in the right direction, helping to make research relevant and applicable to those in society who could benefit. </a:t>
            </a:r>
          </a:p>
          <a:p>
            <a:r>
              <a:rPr lang="en-GB" sz="1100" b="1" dirty="0">
                <a:ln>
                  <a:noFill/>
                </a:ln>
                <a:solidFill>
                  <a:srgbClr val="000000"/>
                </a:solidFill>
                <a:effectLst/>
                <a:latin typeface="Arial" panose="020B0604020202020204" pitchFamily="34" charset="0"/>
                <a:ea typeface="Arial Unicode MS"/>
                <a:cs typeface="Arial" panose="020B0604020202020204" pitchFamily="34" charset="0"/>
              </a:rPr>
              <a:t>Why equity, diversity and inclusion are important in systematic reviews</a:t>
            </a:r>
            <a:endParaRPr lang="en-GB" sz="1100" dirty="0">
              <a:ln>
                <a:noFill/>
              </a:ln>
              <a:solidFill>
                <a:srgbClr val="000000"/>
              </a:solidFill>
              <a:effectLst/>
              <a:latin typeface="Arial" panose="020B0604020202020204" pitchFamily="34" charset="0"/>
              <a:ea typeface="Arial Unicode MS"/>
              <a:cs typeface="Arial" panose="020B0604020202020204" pitchFamily="34" charset="0"/>
            </a:endParaRPr>
          </a:p>
          <a:p>
            <a:pPr>
              <a:spcAft>
                <a:spcPts val="600"/>
              </a:spcAft>
            </a:pPr>
            <a:r>
              <a:rPr lang="en-GB" sz="1100" dirty="0">
                <a:ln>
                  <a:noFill/>
                </a:ln>
                <a:solidFill>
                  <a:srgbClr val="000000"/>
                </a:solidFill>
                <a:effectLst/>
                <a:latin typeface="Arial" panose="020B0604020202020204" pitchFamily="34" charset="0"/>
                <a:ea typeface="Arial Unicode MS"/>
                <a:cs typeface="Arial" panose="020B0604020202020204" pitchFamily="34" charset="0"/>
              </a:rPr>
              <a:t>Systematic reviews collate studies and provide a picture of the evidence base. The information in reviews informs decisions about what healthcare is delivered, and how, and to who.  It is essential that reviews pay attention to how closely the included studies in a review reflect the people who have most to gain from improved healthcare in the area covered by the review. Where there is a poor or uncertain match between those who should be represented in the review evidence, and those represented, the review findings need to explicitly report this. In addition, the review teams need to incorporate this information into their judgements about evidence certainty for populations not included in the review.  This means that decisions made by patients, clinicians and policymakers can be made knowing to what extent the evidence applies to themselves, or the people whose healthcare they are responsible for.  By recognising the limits of applicability, inequities can be identified and addressed.  This is good science.</a:t>
            </a:r>
          </a:p>
          <a:p>
            <a:r>
              <a:rPr lang="en-GB" sz="1100" b="1" dirty="0">
                <a:ln>
                  <a:noFill/>
                </a:ln>
                <a:solidFill>
                  <a:srgbClr val="000000"/>
                </a:solidFill>
                <a:effectLst/>
                <a:latin typeface="Arial" panose="020B0604020202020204" pitchFamily="34" charset="0"/>
                <a:ea typeface="Arial Unicode MS"/>
                <a:cs typeface="Arial" panose="020B0604020202020204" pitchFamily="34" charset="0"/>
              </a:rPr>
              <a:t>Include patient and public partners with relevant background</a:t>
            </a:r>
            <a:endParaRPr lang="en-GB" sz="1100" dirty="0">
              <a:ln>
                <a:noFill/>
              </a:ln>
              <a:solidFill>
                <a:srgbClr val="000000"/>
              </a:solidFill>
              <a:effectLst/>
              <a:latin typeface="Arial" panose="020B0604020202020204" pitchFamily="34" charset="0"/>
              <a:ea typeface="Arial Unicode MS"/>
              <a:cs typeface="Arial" panose="020B0604020202020204" pitchFamily="34" charset="0"/>
            </a:endParaRPr>
          </a:p>
          <a:p>
            <a:pPr>
              <a:spcAft>
                <a:spcPts val="600"/>
              </a:spcAft>
            </a:pPr>
            <a:r>
              <a:rPr lang="en-GB" sz="1100" dirty="0">
                <a:ln>
                  <a:noFill/>
                </a:ln>
                <a:solidFill>
                  <a:srgbClr val="000000"/>
                </a:solidFill>
                <a:effectLst/>
                <a:latin typeface="Arial" panose="020B0604020202020204" pitchFamily="34" charset="0"/>
                <a:ea typeface="Arial Unicode MS"/>
                <a:cs typeface="Arial" panose="020B0604020202020204" pitchFamily="34" charset="0"/>
              </a:rPr>
              <a:t>The most fundamental point of guidance we’ll provide here is that your review team must include consumers/patient advocates/patient partners/patient and public involvement partners, with background(s) and sociodemographic characteristics that are relevant to the populations the review should be including. These partners will, for example, help you make important choices about the design of the review, help you to decide whether aspects of equity, diversity and inclusion beyond those listed in the PRO EDI table are needed and provide guidance on language. Involving people with lived experience is not a fix-it-all-solution, so how they are involved needs to be carefully planned. We fully acknowledge that this is not always easy and that funding for this aspect of reviews is not standard.     </a:t>
            </a:r>
          </a:p>
          <a:p>
            <a:r>
              <a:rPr lang="en-GB" sz="1100" b="1" dirty="0">
                <a:ln>
                  <a:noFill/>
                </a:ln>
                <a:solidFill>
                  <a:srgbClr val="000000"/>
                </a:solidFill>
                <a:effectLst/>
                <a:latin typeface="Arial" panose="020B0604020202020204" pitchFamily="34" charset="0"/>
                <a:ea typeface="Arial Unicode MS"/>
                <a:cs typeface="Arial" panose="020B0604020202020204" pitchFamily="34" charset="0"/>
              </a:rPr>
              <a:t>Language</a:t>
            </a:r>
            <a:endParaRPr lang="en-GB" sz="1100" dirty="0">
              <a:ln>
                <a:noFill/>
              </a:ln>
              <a:solidFill>
                <a:srgbClr val="000000"/>
              </a:solidFill>
              <a:effectLst/>
              <a:latin typeface="Arial" panose="020B0604020202020204" pitchFamily="34" charset="0"/>
              <a:ea typeface="Arial Unicode MS"/>
              <a:cs typeface="Arial" panose="020B0604020202020204" pitchFamily="34" charset="0"/>
            </a:endParaRPr>
          </a:p>
          <a:p>
            <a:pPr>
              <a:spcAft>
                <a:spcPts val="600"/>
              </a:spcAft>
            </a:pPr>
            <a:r>
              <a:rPr lang="en-GB" sz="1100" dirty="0">
                <a:ln>
                  <a:noFill/>
                </a:ln>
                <a:solidFill>
                  <a:srgbClr val="000000"/>
                </a:solidFill>
                <a:effectLst/>
                <a:latin typeface="Arial" panose="020B0604020202020204" pitchFamily="34" charset="0"/>
                <a:ea typeface="Arial Unicode MS"/>
                <a:cs typeface="Arial" panose="020B0604020202020204" pitchFamily="34" charset="0"/>
              </a:rPr>
              <a:t>The text in the PRO EDI table includes guidance about the language that should be used when describing participants. Language is important and while we hope the guidance in the table is useful, it is unlikely to be comprehensive enough for all participants and all reviews. Always aim to use inclusive language because inclusive language supports diversity and conveys respect. Continue to educate yourself, listen and learn as language continually evolves. Most</a:t>
            </a:r>
            <a:r>
              <a:rPr lang="en-GB" sz="1200" dirty="0">
                <a:ln>
                  <a:noFill/>
                </a:ln>
                <a:solidFill>
                  <a:srgbClr val="000000"/>
                </a:solidFill>
                <a:effectLst/>
                <a:latin typeface="Arial" panose="020B0604020202020204" pitchFamily="34" charset="0"/>
                <a:ea typeface="Arial Unicode MS"/>
                <a:cs typeface="Arial" panose="020B0604020202020204" pitchFamily="34" charset="0"/>
              </a:rPr>
              <a:t> of the information we suggest should be collected is strongly linked to a person’s identity, and therefore should be treated and reported respectfully.</a:t>
            </a:r>
            <a:endParaRPr lang="en-GB" sz="1100" dirty="0">
              <a:ln>
                <a:noFill/>
              </a:ln>
              <a:solidFill>
                <a:srgbClr val="000000"/>
              </a:solidFill>
              <a:effectLst/>
              <a:latin typeface="Arial" panose="020B0604020202020204" pitchFamily="34" charset="0"/>
              <a:ea typeface="Arial Unicode MS"/>
              <a:cs typeface="Arial" panose="020B0604020202020204" pitchFamily="34" charset="0"/>
            </a:endParaRPr>
          </a:p>
        </p:txBody>
      </p:sp>
      <p:sp>
        <p:nvSpPr>
          <p:cNvPr id="4" name="TextBox 3">
            <a:extLst>
              <a:ext uri="{FF2B5EF4-FFF2-40B4-BE49-F238E27FC236}">
                <a16:creationId xmlns:a16="http://schemas.microsoft.com/office/drawing/2014/main" id="{AC25A20D-A4FB-5DB9-2EFF-9B24BA291C66}"/>
              </a:ext>
            </a:extLst>
          </p:cNvPr>
          <p:cNvSpPr txBox="1"/>
          <p:nvPr/>
        </p:nvSpPr>
        <p:spPr>
          <a:xfrm>
            <a:off x="628650" y="6642556"/>
            <a:ext cx="9163050" cy="215444"/>
          </a:xfrm>
          <a:prstGeom prst="rect">
            <a:avLst/>
          </a:prstGeom>
          <a:noFill/>
        </p:spPr>
        <p:txBody>
          <a:bodyPr wrap="square" rtlCol="0">
            <a:spAutoFit/>
          </a:bodyPr>
          <a:lstStyle/>
          <a:p>
            <a:r>
              <a:rPr lang="en-GB" sz="800" dirty="0">
                <a:solidFill>
                  <a:schemeClr val="bg1">
                    <a:lumMod val="65000"/>
                  </a:schemeClr>
                </a:solidFill>
                <a:effectLst/>
                <a:latin typeface="Arial" panose="020B0604020202020204" pitchFamily="34" charset="0"/>
                <a:ea typeface="Times New Roman" panose="02020603050405020304" pitchFamily="18" charset="0"/>
              </a:rPr>
              <a:t>V1 22/3/2024. Prepared by Shaun </a:t>
            </a:r>
            <a:r>
              <a:rPr lang="en-GB" sz="800" dirty="0" err="1">
                <a:solidFill>
                  <a:schemeClr val="bg1">
                    <a:lumMod val="65000"/>
                  </a:schemeClr>
                </a:solidFill>
                <a:effectLst/>
                <a:latin typeface="Arial" panose="020B0604020202020204" pitchFamily="34" charset="0"/>
                <a:ea typeface="Times New Roman" panose="02020603050405020304" pitchFamily="18" charset="0"/>
              </a:rPr>
              <a:t>Treweek</a:t>
            </a:r>
            <a:r>
              <a:rPr lang="en-GB" sz="800" dirty="0">
                <a:solidFill>
                  <a:schemeClr val="bg1">
                    <a:lumMod val="65000"/>
                  </a:schemeClr>
                </a:solidFill>
                <a:effectLst/>
                <a:latin typeface="Arial" panose="020B0604020202020204" pitchFamily="34" charset="0"/>
                <a:ea typeface="Times New Roman" panose="02020603050405020304" pitchFamily="18" charset="0"/>
              </a:rPr>
              <a:t> and Hanne Bruhn (both University of Aberdeen, UK) on behalf of the PRO EDI team						</a:t>
            </a:r>
            <a:r>
              <a:rPr lang="en-GB" sz="800" dirty="0">
                <a:solidFill>
                  <a:schemeClr val="bg1">
                    <a:lumMod val="65000"/>
                  </a:schemeClr>
                </a:solidFill>
                <a:effectLst/>
                <a:highlight>
                  <a:srgbClr val="FFFF00"/>
                </a:highlight>
                <a:latin typeface="Arial" panose="020B0604020202020204" pitchFamily="34" charset="0"/>
                <a:ea typeface="Times New Roman" panose="02020603050405020304" pitchFamily="18" charset="0"/>
              </a:rPr>
              <a:t>Page 1 of X</a:t>
            </a:r>
            <a:endParaRPr lang="en-GB" sz="800" dirty="0">
              <a:solidFill>
                <a:schemeClr val="bg1">
                  <a:lumMod val="65000"/>
                </a:schemeClr>
              </a:solidFill>
              <a:highlight>
                <a:srgbClr val="FFFF00"/>
              </a:highlight>
            </a:endParaRPr>
          </a:p>
        </p:txBody>
      </p:sp>
    </p:spTree>
    <p:extLst>
      <p:ext uri="{BB962C8B-B14F-4D97-AF65-F5344CB8AC3E}">
        <p14:creationId xmlns:p14="http://schemas.microsoft.com/office/powerpoint/2010/main" val="3301418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ABC1CBB-2F28-B8B7-AE26-61A70DFE41E2}"/>
              </a:ext>
            </a:extLst>
          </p:cNvPr>
          <p:cNvGraphicFramePr>
            <a:graphicFrameLocks noGrp="1"/>
          </p:cNvGraphicFramePr>
          <p:nvPr>
            <p:extLst>
              <p:ext uri="{D42A27DB-BD31-4B8C-83A1-F6EECF244321}">
                <p14:modId xmlns:p14="http://schemas.microsoft.com/office/powerpoint/2010/main" val="2341570479"/>
              </p:ext>
            </p:extLst>
          </p:nvPr>
        </p:nvGraphicFramePr>
        <p:xfrm>
          <a:off x="114300" y="566601"/>
          <a:ext cx="9667875" cy="556322"/>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0" algn="l"/>
                      <a:endPar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0" algn="l"/>
                      <a:endParaRPr lang="en-GB" sz="1100" b="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0" algn="l"/>
                      <a:endPar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indent="0" algn="l"/>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42995869"/>
                  </a:ext>
                </a:extLst>
              </a:tr>
            </a:tbl>
          </a:graphicData>
        </a:graphic>
      </p:graphicFrame>
    </p:spTree>
    <p:extLst>
      <p:ext uri="{BB962C8B-B14F-4D97-AF65-F5344CB8AC3E}">
        <p14:creationId xmlns:p14="http://schemas.microsoft.com/office/powerpoint/2010/main" val="3090071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6FBB8B3-62AE-584E-369A-30EDB115F296}"/>
              </a:ext>
            </a:extLst>
          </p:cNvPr>
          <p:cNvGraphicFramePr>
            <a:graphicFrameLocks noGrp="1"/>
          </p:cNvGraphicFramePr>
          <p:nvPr>
            <p:extLst>
              <p:ext uri="{D42A27DB-BD31-4B8C-83A1-F6EECF244321}">
                <p14:modId xmlns:p14="http://schemas.microsoft.com/office/powerpoint/2010/main" val="3157090201"/>
              </p:ext>
            </p:extLst>
          </p:nvPr>
        </p:nvGraphicFramePr>
        <p:xfrm>
          <a:off x="114300" y="566601"/>
          <a:ext cx="9667875" cy="556322"/>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0" algn="l"/>
                      <a:endPar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0" algn="l"/>
                      <a:endParaRPr lang="en-GB" sz="1100" b="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0" algn="l"/>
                      <a:endPar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indent="0" algn="l"/>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42995869"/>
                  </a:ext>
                </a:extLst>
              </a:tr>
            </a:tbl>
          </a:graphicData>
        </a:graphic>
      </p:graphicFrame>
    </p:spTree>
    <p:extLst>
      <p:ext uri="{BB962C8B-B14F-4D97-AF65-F5344CB8AC3E}">
        <p14:creationId xmlns:p14="http://schemas.microsoft.com/office/powerpoint/2010/main" val="4191721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0A99CB-0FFF-D33E-ABB6-FEB95BCFB5E5}"/>
              </a:ext>
            </a:extLst>
          </p:cNvPr>
          <p:cNvSpPr txBox="1"/>
          <p:nvPr/>
        </p:nvSpPr>
        <p:spPr>
          <a:xfrm>
            <a:off x="0" y="571336"/>
            <a:ext cx="9905999" cy="447814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Finally, although we have sought comment from people living in many countries, including the global south, it is also impossible for us to guarantee that these guidelines are applicable to every context, all countries and cultures. We expect (and apologise for) mistakes and shortcomings; we too need to keep educating ourselves.  We would welcome comments on how the guidance can be improved and these can be sent to </a:t>
            </a:r>
            <a:r>
              <a:rPr kumimoji="0" lang="en-GB" sz="1100" b="0" i="0" u="sng"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hlinkClick r:id="rId3"/>
              </a:rPr>
              <a:t>info@trialforge.org</a:t>
            </a: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 </a:t>
            </a:r>
            <a:endParaRPr kumimoji="0" lang="en-GB" sz="1100" b="0" i="0" u="none" strike="noStrike" kern="1200" cap="none" spc="0" normalizeH="0" baseline="0" noProof="0" dirty="0">
              <a:ln>
                <a:noFill/>
              </a:ln>
              <a:solidFill>
                <a:srgbClr val="000000"/>
              </a:solidFill>
              <a:effectLst/>
              <a:uLnTx/>
              <a:uFillTx/>
              <a:latin typeface="Helvetica Neue"/>
              <a:ea typeface="Arial Unicode MS"/>
              <a:cs typeface="Arial" panose="020B0604020202020204" pitchFamily="34" charset="0"/>
            </a:endParaRPr>
          </a:p>
          <a:p>
            <a:pPr marL="0" marR="0" lvl="0" indent="0" algn="l" defTabSz="457200" rtl="0" eaLnBrk="1" fontAlgn="auto" latinLnBrk="0" hangingPunct="1">
              <a:lnSpc>
                <a:spcPct val="100000"/>
              </a:lnSpc>
              <a:spcBef>
                <a:spcPts val="0"/>
              </a:spcBef>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Try not to create categories in equity, diversity and inclusion data</a:t>
            </a:r>
            <a:endParaRPr kumimoji="0" lang="en-GB" sz="1100" b="0" i="0" u="none" strike="noStrike" kern="1200" cap="none" spc="0" normalizeH="0" baseline="0" noProof="0" dirty="0">
              <a:ln>
                <a:noFill/>
              </a:ln>
              <a:solidFill>
                <a:srgbClr val="000000"/>
              </a:solidFill>
              <a:effectLst/>
              <a:uLnTx/>
              <a:uFillTx/>
              <a:latin typeface="Helvetica Neue"/>
              <a:ea typeface="Arial Unicode MS"/>
              <a:cs typeface="Arial" panose="020B0604020202020204" pitchFamily="34"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Aggregating information using categories means that you lose information (it’s the </a:t>
            </a:r>
            <a:r>
              <a:rPr kumimoji="0" lang="en-GB" sz="1100" b="0" i="0" u="sng"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hlinkClick r:id="rId4"/>
              </a:rPr>
              <a:t>same problem as dichotomising continuous data</a:t>
            </a: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 It also implies that those sharing a category share experiences and identities, when in reality they don’t. Context is important and it is hard to know that data coming from contexts unfamiliar to the review team are being aggregated appropriately. Consequently, we recommend that reviewers simply collect what study authors provide without further amendments/processing. The study authors may have made unwise categorisation decisions themselves and as reviewers we might want to comment on that.  But we shouldn’t compound the problem.   </a:t>
            </a:r>
            <a:endParaRPr kumimoji="0" lang="en-GB" sz="1100" b="0" i="0" u="none" strike="noStrike" kern="1200" cap="none" spc="0" normalizeH="0" baseline="0" noProof="0" dirty="0">
              <a:ln>
                <a:noFill/>
              </a:ln>
              <a:solidFill>
                <a:srgbClr val="000000"/>
              </a:solidFill>
              <a:effectLst/>
              <a:uLnTx/>
              <a:uFillTx/>
              <a:latin typeface="Helvetica Neue"/>
              <a:ea typeface="Arial Unicode MS"/>
              <a:cs typeface="Arial" panose="020B0604020202020204" pitchFamily="34" charset="0"/>
            </a:endParaRPr>
          </a:p>
          <a:p>
            <a:pPr marL="0" marR="0" lvl="0" indent="0" algn="l" defTabSz="457200" rtl="0" eaLnBrk="1" fontAlgn="auto" latinLnBrk="0" hangingPunct="1">
              <a:lnSpc>
                <a:spcPct val="100000"/>
              </a:lnSpc>
              <a:spcBef>
                <a:spcPts val="0"/>
              </a:spcBef>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Intersectionality</a:t>
            </a:r>
            <a:endPar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The PRO EDI table collects and reports participant characteristics through independent items such as gender and ethnicity, which can then be used to inform judgements about applicability of the evidence, especially to groups not represented within the included studies.  This does, however, ignore the fact that that an individual may have a combination of characteristics that interact in complex ways to lead to worse (or better) health outcomes than if that individual had just one of the characteristics.  This idea is known as intersectionality, a theoretical framework developed by </a:t>
            </a:r>
            <a:r>
              <a:rPr kumimoji="0" lang="en-GB" sz="1100" b="0" i="0" u="none" strike="noStrike" kern="1200" cap="none" spc="0" normalizeH="0" baseline="0" noProof="0" dirty="0" err="1">
                <a:ln>
                  <a:noFill/>
                </a:ln>
                <a:solidFill>
                  <a:srgbClr val="000000"/>
                </a:solidFill>
                <a:effectLst/>
                <a:uLnTx/>
                <a:uFillTx/>
                <a:latin typeface="Arial" panose="020B0604020202020204" pitchFamily="34" charset="0"/>
                <a:ea typeface="Arial Unicode MS"/>
                <a:cs typeface="Arial" panose="020B0604020202020204" pitchFamily="34" charset="0"/>
              </a:rPr>
              <a:t>Kimberlé</a:t>
            </a: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 Crenshaw in 1989 that acknowledges this interaction and that this can reinforce and compound privilege, discrimination, and inequities.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How to operationalise the concept of intersectionality when making judgements about the applicability of research evidence remains unclear.  For now PRO EDI does not consider intersectionality in the characteristics of included participants table, and simply asks reviewers to keep intersectionality in mind when interpreting the information contained in the tables.  See ‘</a:t>
            </a:r>
            <a:r>
              <a:rPr kumimoji="0" lang="en-GB" sz="1100" b="0" i="1"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Interpreting the extracted EDI data’</a:t>
            </a: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a:t>
            </a:r>
          </a:p>
          <a:p>
            <a:pPr marL="0" marR="0" lvl="0" indent="0" algn="l" defTabSz="457200" rtl="0" eaLnBrk="1" fontAlgn="auto" latinLnBrk="0" hangingPunct="1">
              <a:lnSpc>
                <a:spcPct val="100000"/>
              </a:lnSpc>
              <a:spcBef>
                <a:spcPts val="0"/>
              </a:spcBef>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How to interpret what you have extracted</a:t>
            </a:r>
            <a:endPar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Extracting the data suggested in the table on the next page is useful to describe participants in each included study.  Perhaps more important though is that these data, together with that from other included studies, is used to make equity, diversity and inclusion judgements in your review, particularly about how certain you can be about applicability of the evidence.  This is covered in a separate piece of guidance called ‘</a:t>
            </a:r>
            <a:r>
              <a:rPr kumimoji="0" lang="en-GB" sz="1100" b="0" i="1"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Interpreting the extracted EDI data’</a:t>
            </a:r>
            <a:r>
              <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 </a:t>
            </a:r>
          </a:p>
          <a:p>
            <a:endParaRPr lang="en-GB" dirty="0"/>
          </a:p>
        </p:txBody>
      </p:sp>
    </p:spTree>
    <p:extLst>
      <p:ext uri="{BB962C8B-B14F-4D97-AF65-F5344CB8AC3E}">
        <p14:creationId xmlns:p14="http://schemas.microsoft.com/office/powerpoint/2010/main" val="3226301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2075BF8-7AAF-A03E-0B47-8926146D8D83}"/>
              </a:ext>
            </a:extLst>
          </p:cNvPr>
          <p:cNvGraphicFramePr>
            <a:graphicFrameLocks noGrp="1"/>
          </p:cNvGraphicFramePr>
          <p:nvPr>
            <p:extLst>
              <p:ext uri="{D42A27DB-BD31-4B8C-83A1-F6EECF244321}">
                <p14:modId xmlns:p14="http://schemas.microsoft.com/office/powerpoint/2010/main" val="484991207"/>
              </p:ext>
            </p:extLst>
          </p:nvPr>
        </p:nvGraphicFramePr>
        <p:xfrm>
          <a:off x="119062" y="2797690"/>
          <a:ext cx="9667875" cy="4055842"/>
        </p:xfrm>
        <a:graphic>
          <a:graphicData uri="http://schemas.openxmlformats.org/drawingml/2006/table">
            <a:tbl>
              <a:tblPr firstRow="1" firstCol="1" bandRow="1">
                <a:tableStyleId>{5C22544A-7EE6-4342-B048-85BDC9FD1C3A}</a:tableStyleId>
              </a:tblPr>
              <a:tblGrid>
                <a:gridCol w="1233920">
                  <a:extLst>
                    <a:ext uri="{9D8B030D-6E8A-4147-A177-3AD203B41FA5}">
                      <a16:colId xmlns:a16="http://schemas.microsoft.com/office/drawing/2014/main" val="1674738462"/>
                    </a:ext>
                  </a:extLst>
                </a:gridCol>
                <a:gridCol w="1062182">
                  <a:extLst>
                    <a:ext uri="{9D8B030D-6E8A-4147-A177-3AD203B41FA5}">
                      <a16:colId xmlns:a16="http://schemas.microsoft.com/office/drawing/2014/main" val="157663955"/>
                    </a:ext>
                  </a:extLst>
                </a:gridCol>
                <a:gridCol w="7371773">
                  <a:extLst>
                    <a:ext uri="{9D8B030D-6E8A-4147-A177-3AD203B41FA5}">
                      <a16:colId xmlns:a16="http://schemas.microsoft.com/office/drawing/2014/main" val="4241145637"/>
                    </a:ext>
                  </a:extLst>
                </a:gridCol>
              </a:tblGrid>
              <a:tr h="479517">
                <a:tc>
                  <a:txBody>
                    <a:bodyPr/>
                    <a:lstStyle/>
                    <a:p>
                      <a:pPr algn="ctr"/>
                      <a:r>
                        <a:rPr lang="en-GB" sz="1100" dirty="0">
                          <a:solidFill>
                            <a:schemeClr val="bg1"/>
                          </a:solidFill>
                          <a:effectLst/>
                          <a:latin typeface="Arial" panose="020B0604020202020204" pitchFamily="34" charset="0"/>
                          <a:cs typeface="Arial" panose="020B0604020202020204" pitchFamily="34" charset="0"/>
                        </a:rPr>
                        <a:t>Item</a:t>
                      </a:r>
                      <a:endParaRPr lang="en-GB" sz="11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8237" marR="38237" marT="38237" marB="38237"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862E"/>
                    </a:solidFill>
                  </a:tcPr>
                </a:tc>
                <a:tc>
                  <a:txBody>
                    <a:bodyPr/>
                    <a:lstStyle/>
                    <a:p>
                      <a:pPr algn="ctr"/>
                      <a:r>
                        <a:rPr lang="en-GB" sz="1100" dirty="0">
                          <a:ln>
                            <a:noFill/>
                          </a:ln>
                          <a:solidFill>
                            <a:schemeClr val="bg1"/>
                          </a:solidFill>
                          <a:effectLst/>
                          <a:latin typeface="Arial" panose="020B0604020202020204" pitchFamily="34" charset="0"/>
                          <a:cs typeface="Arial" panose="020B0604020202020204" pitchFamily="34" charset="0"/>
                        </a:rPr>
                        <a:t>Mandatory or depends on review?</a:t>
                      </a:r>
                      <a:endParaRPr lang="en-GB" sz="1100" dirty="0">
                        <a:ln>
                          <a:noFill/>
                        </a:ln>
                        <a:solidFill>
                          <a:schemeClr val="bg1"/>
                        </a:solidFill>
                        <a:effectLst/>
                        <a:latin typeface="Arial" panose="020B0604020202020204" pitchFamily="34" charset="0"/>
                        <a:ea typeface="Helvetica Neue"/>
                        <a:cs typeface="Arial" panose="020B0604020202020204" pitchFamily="34" charset="0"/>
                      </a:endParaRPr>
                    </a:p>
                  </a:txBody>
                  <a:tcPr marL="38237" marR="38237" marT="38237" marB="38237"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862E"/>
                    </a:solidFill>
                  </a:tcPr>
                </a:tc>
                <a:tc>
                  <a:txBody>
                    <a:bodyPr/>
                    <a:lstStyle/>
                    <a:p>
                      <a:pPr algn="ctr"/>
                      <a:r>
                        <a:rPr lang="en-GB" sz="1100" dirty="0">
                          <a:ln>
                            <a:noFill/>
                          </a:ln>
                          <a:solidFill>
                            <a:schemeClr val="bg1"/>
                          </a:solidFill>
                          <a:effectLst/>
                          <a:latin typeface="Arial" panose="020B0604020202020204" pitchFamily="34" charset="0"/>
                          <a:cs typeface="Arial" panose="020B0604020202020204" pitchFamily="34" charset="0"/>
                        </a:rPr>
                        <a:t>Explanation</a:t>
                      </a:r>
                      <a:endParaRPr lang="en-GB" sz="1100" dirty="0">
                        <a:ln>
                          <a:noFill/>
                        </a:ln>
                        <a:solidFill>
                          <a:schemeClr val="bg1"/>
                        </a:solidFill>
                        <a:effectLst/>
                        <a:latin typeface="Arial" panose="020B0604020202020204" pitchFamily="34" charset="0"/>
                        <a:ea typeface="Helvetica Neue"/>
                        <a:cs typeface="Arial" panose="020B0604020202020204" pitchFamily="34" charset="0"/>
                      </a:endParaRPr>
                    </a:p>
                  </a:txBody>
                  <a:tcPr marL="38237" marR="38237" marT="38237" marB="38237"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EA862E"/>
                    </a:solidFill>
                  </a:tcPr>
                </a:tc>
                <a:extLst>
                  <a:ext uri="{0D108BD9-81ED-4DB2-BD59-A6C34878D82A}">
                    <a16:rowId xmlns:a16="http://schemas.microsoft.com/office/drawing/2014/main" val="197141130"/>
                  </a:ext>
                </a:extLst>
              </a:tr>
              <a:tr h="1639678">
                <a:tc>
                  <a:txBody>
                    <a:bodyPr/>
                    <a:lstStyle/>
                    <a:p>
                      <a:pPr marL="0" indent="90488"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Age</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85725" algn="l"/>
                      <a:r>
                        <a:rPr lang="en-GB" sz="1100" dirty="0">
                          <a:ln>
                            <a:noFill/>
                          </a:ln>
                          <a:solidFill>
                            <a:schemeClr val="tx1"/>
                          </a:solidFill>
                          <a:effectLst/>
                          <a:latin typeface="Arial" panose="020B0604020202020204" pitchFamily="34" charset="0"/>
                          <a:ea typeface="Helvetica Neue"/>
                          <a:cs typeface="Arial" panose="020B0604020202020204" pitchFamily="34" charset="0"/>
                        </a:rPr>
                        <a:t>Mandatory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spcAft>
                          <a:spcPts val="600"/>
                        </a:spcAft>
                      </a:pPr>
                      <a:r>
                        <a:rPr lang="en-GB" sz="1100" b="1" dirty="0">
                          <a:ln>
                            <a:noFill/>
                          </a:ln>
                          <a:solidFill>
                            <a:srgbClr val="0070C0"/>
                          </a:solidFill>
                          <a:effectLst/>
                          <a:latin typeface="Arial" panose="020B0604020202020204" pitchFamily="34" charset="0"/>
                          <a:ea typeface="Helvetica Neue"/>
                          <a:cs typeface="Arial" panose="020B0604020202020204" pitchFamily="34" charset="0"/>
                        </a:rPr>
                        <a:t>How to complete this item:</a:t>
                      </a: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We suggest ideally</a:t>
                      </a:r>
                      <a:r>
                        <a:rPr lang="en-GB" sz="1100" i="1" dirty="0">
                          <a:ln>
                            <a:noFill/>
                          </a:ln>
                          <a:solidFill>
                            <a:srgbClr val="000000"/>
                          </a:solidFill>
                          <a:effectLst/>
                          <a:latin typeface="Arial" panose="020B0604020202020204" pitchFamily="34" charset="0"/>
                          <a:ea typeface="Helvetica Neue"/>
                          <a:cs typeface="Arial" panose="020B0604020202020204" pitchFamily="34" charset="0"/>
                        </a:rPr>
                        <a:t> </a:t>
                      </a:r>
                      <a:r>
                        <a:rPr lang="en-GB" sz="1100" dirty="0">
                          <a:ln>
                            <a:noFill/>
                          </a:ln>
                          <a:solidFill>
                            <a:srgbClr val="000000"/>
                          </a:solidFill>
                          <a:effectLst/>
                          <a:latin typeface="Arial" panose="020B0604020202020204" pitchFamily="34" charset="0"/>
                          <a:ea typeface="Helvetica Neue"/>
                          <a:cs typeface="Arial" panose="020B0604020202020204" pitchFamily="34" charset="0"/>
                        </a:rPr>
                        <a:t>mean or median years together with an indication of spread such as range or standard deviation. </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For children, years or months. Mean or median together with an indication of spread, as above. </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Some studies will also (or perhaps only) report age in categories. It is up to the review team to decide whether to extract age category data in addition to reporting mean or median age. </a:t>
                      </a: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Examples </a:t>
                      </a: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A set of examples is available at [to follow].</a:t>
                      </a: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Suggested English search terms to use when searching for this information in a study</a:t>
                      </a: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60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[age/years/months]</a:t>
                      </a:r>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1495248">
                <a:tc>
                  <a:txBody>
                    <a:bodyPr/>
                    <a:lstStyle/>
                    <a:p>
                      <a:pPr marL="0" indent="90488"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85725" algn="l"/>
                      <a:r>
                        <a:rPr lang="en-GB" sz="1100" dirty="0">
                          <a:ln>
                            <a:noFill/>
                          </a:ln>
                          <a:solidFill>
                            <a:schemeClr val="tx1"/>
                          </a:solidFill>
                          <a:effectLst/>
                          <a:latin typeface="Arial" panose="020B0604020202020204" pitchFamily="34" charset="0"/>
                          <a:ea typeface="Helvetica Neue"/>
                          <a:cs typeface="Arial" panose="020B0604020202020204" pitchFamily="34" charset="0"/>
                        </a:rPr>
                        <a:t>Mandatory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spcAft>
                          <a:spcPts val="600"/>
                        </a:spcAft>
                      </a:pPr>
                      <a:r>
                        <a:rPr lang="en-GB" sz="1100" b="1" kern="1200" dirty="0">
                          <a:solidFill>
                            <a:schemeClr val="accent1"/>
                          </a:solidFill>
                          <a:effectLst/>
                          <a:latin typeface="Arial" panose="020B0604020202020204" pitchFamily="34" charset="0"/>
                          <a:ea typeface="+mn-ea"/>
                          <a:cs typeface="Arial" panose="020B0604020202020204" pitchFamily="34" charset="0"/>
                        </a:rPr>
                        <a:t>How to complete this item:</a:t>
                      </a:r>
                      <a:endParaRPr lang="en-GB" sz="1100" kern="1200" dirty="0">
                        <a:solidFill>
                          <a:schemeClr val="accent1"/>
                        </a:solidFill>
                        <a:effectLst/>
                        <a:latin typeface="Arial" panose="020B0604020202020204" pitchFamily="34" charset="0"/>
                        <a:ea typeface="+mn-ea"/>
                        <a:cs typeface="Arial" panose="020B0604020202020204" pitchFamily="34" charset="0"/>
                      </a:endParaRP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We suggest using Male, Female and Intersex.  Other descriptions of intersex might be found and if so, they should be reported as reported by study authors. If authors have asked a question about trans history, this information should also be extracted.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Sex and gender are different. </a:t>
                      </a:r>
                      <a:r>
                        <a:rPr lang="ar-SA" sz="1100" b="0" kern="1200" dirty="0">
                          <a:solidFill>
                            <a:schemeClr val="dk1"/>
                          </a:solidFill>
                          <a:effectLst/>
                          <a:latin typeface="Arial" panose="020B0604020202020204" pitchFamily="34" charset="0"/>
                          <a:ea typeface="+mn-ea"/>
                          <a:cs typeface="+mn-cs"/>
                        </a:rPr>
                        <a:t>‘</a:t>
                      </a:r>
                      <a:r>
                        <a:rPr lang="en-GB" sz="1100" b="0" kern="1200" dirty="0">
                          <a:solidFill>
                            <a:schemeClr val="dk1"/>
                          </a:solidFill>
                          <a:effectLst/>
                          <a:latin typeface="Arial" panose="020B0604020202020204" pitchFamily="34" charset="0"/>
                          <a:ea typeface="+mn-ea"/>
                          <a:cs typeface="Arial" panose="020B0604020202020204" pitchFamily="34" charset="0"/>
                        </a:rPr>
                        <a:t>Sex</a:t>
                      </a:r>
                      <a:r>
                        <a:rPr lang="ar-SA" sz="1100" b="0" kern="1200" dirty="0">
                          <a:solidFill>
                            <a:schemeClr val="dk1"/>
                          </a:solidFill>
                          <a:effectLst/>
                          <a:latin typeface="Arial" panose="020B0604020202020204" pitchFamily="34" charset="0"/>
                          <a:ea typeface="+mn-ea"/>
                          <a:cs typeface="+mn-cs"/>
                        </a:rPr>
                        <a:t>’ </a:t>
                      </a:r>
                      <a:r>
                        <a:rPr lang="en-GB" sz="1100" b="0" kern="1200" dirty="0">
                          <a:solidFill>
                            <a:schemeClr val="dk1"/>
                          </a:solidFill>
                          <a:effectLst/>
                          <a:latin typeface="Arial" panose="020B0604020202020204" pitchFamily="34" charset="0"/>
                          <a:ea typeface="+mn-ea"/>
                          <a:cs typeface="Arial" panose="020B0604020202020204" pitchFamily="34" charset="0"/>
                        </a:rPr>
                        <a:t>is usually a classification as male, female or intersex assigned at birth based on visual anatomy assessment (see </a:t>
                      </a:r>
                      <a:r>
                        <a:rPr lang="en-GB" sz="1100" b="0" u="sng" kern="1200" dirty="0">
                          <a:solidFill>
                            <a:schemeClr val="dk1"/>
                          </a:solidFill>
                          <a:effectLst/>
                          <a:latin typeface="Arial" panose="020B0604020202020204" pitchFamily="34" charset="0"/>
                          <a:ea typeface="+mn-ea"/>
                          <a:cs typeface="Arial" panose="020B0604020202020204" pitchFamily="34" charset="0"/>
                          <a:hlinkClick r:id="rId2"/>
                        </a:rPr>
                        <a:t>https://pubmed.ncbi.nlm.nih.gov/35725304/</a:t>
                      </a:r>
                      <a:r>
                        <a:rPr lang="en-GB" sz="1100" b="0" kern="1200" dirty="0">
                          <a:solidFill>
                            <a:schemeClr val="dk1"/>
                          </a:solidFill>
                          <a:effectLst/>
                          <a:latin typeface="Arial" panose="020B0604020202020204" pitchFamily="34" charset="0"/>
                          <a:ea typeface="+mn-ea"/>
                          <a:cs typeface="Arial" panose="020B0604020202020204" pitchFamily="34" charset="0"/>
                        </a:rPr>
                        <a:t>). Sex is not binary. Sex is often thought of as an exclusively biological characteristic but it is a social construct in that it is based on an expectation of</a:t>
                      </a:r>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815450994"/>
                  </a:ext>
                </a:extLst>
              </a:tr>
            </a:tbl>
          </a:graphicData>
        </a:graphic>
      </p:graphicFrame>
      <p:sp>
        <p:nvSpPr>
          <p:cNvPr id="4" name="TextBox 3">
            <a:extLst>
              <a:ext uri="{FF2B5EF4-FFF2-40B4-BE49-F238E27FC236}">
                <a16:creationId xmlns:a16="http://schemas.microsoft.com/office/drawing/2014/main" id="{ACBF11C4-334E-4173-BBC2-4600B2817B27}"/>
              </a:ext>
            </a:extLst>
          </p:cNvPr>
          <p:cNvSpPr txBox="1"/>
          <p:nvPr/>
        </p:nvSpPr>
        <p:spPr>
          <a:xfrm>
            <a:off x="0" y="566057"/>
            <a:ext cx="9906000" cy="2100575"/>
          </a:xfrm>
          <a:prstGeom prst="rect">
            <a:avLst/>
          </a:prstGeom>
          <a:noFill/>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rPr>
              <a:t>The PRO EDI characteristics of included participants table</a:t>
            </a:r>
            <a:endPar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endParaRPr>
          </a:p>
          <a:p>
            <a:pPr marL="342900" marR="0" lvl="0" indent="-342900" algn="l" defTabSz="457200" rtl="0" eaLnBrk="1" fontAlgn="base" latinLnBrk="0" hangingPunct="1">
              <a:lnSpc>
                <a:spcPct val="100000"/>
              </a:lnSpc>
              <a:spcBef>
                <a:spcPts val="0"/>
              </a:spcBef>
              <a:spcAft>
                <a:spcPts val="600"/>
              </a:spcAft>
              <a:buClrTx/>
              <a:buSzTx/>
              <a:buFont typeface="+mj-lt"/>
              <a:buAutoNum type="arabicPeriod"/>
              <a:tabLst/>
              <a:defRPr/>
            </a:pPr>
            <a:r>
              <a:rPr kumimoji="0" lang="en-GB" sz="1100" b="0" i="0" u="none" strike="noStrike" kern="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The main aim of this table is to describe the characteristics of participants who were involved in the studies included in a review. Many of the items come directly from </a:t>
            </a:r>
            <a:r>
              <a:rPr kumimoji="0" lang="en-GB" sz="1100" b="0" i="0" u="none" strike="noStrike" kern="0" cap="none" spc="0" normalizeH="0" baseline="0" noProof="0" dirty="0">
                <a:ln>
                  <a:noFill/>
                </a:ln>
                <a:solidFill>
                  <a:srgbClr val="0070C0"/>
                </a:solidFill>
                <a:effectLst/>
                <a:uLnTx/>
                <a:uFillTx/>
                <a:latin typeface="Arial" panose="020B0604020202020204" pitchFamily="34" charset="0"/>
                <a:ea typeface="Arial Unicode MS"/>
                <a:cs typeface="Arial" panose="020B0604020202020204" pitchFamily="34" charset="0"/>
                <a:hlinkClick r:id="rId3"/>
              </a:rPr>
              <a:t>PROGRESS-Plus</a:t>
            </a:r>
            <a:r>
              <a:rPr kumimoji="0" lang="en-GB" sz="1100" b="0" i="0" u="none" strike="noStrike" kern="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 a framework developed to support consideration of equity in systematic reviews. </a:t>
            </a:r>
          </a:p>
          <a:p>
            <a:pPr marL="342900" marR="0" lvl="0" indent="-342900" algn="l" defTabSz="457200" rtl="0" eaLnBrk="1" fontAlgn="base" latinLnBrk="0" hangingPunct="1">
              <a:lnSpc>
                <a:spcPct val="100000"/>
              </a:lnSpc>
              <a:spcBef>
                <a:spcPts val="0"/>
              </a:spcBef>
              <a:spcAft>
                <a:spcPts val="600"/>
              </a:spcAft>
              <a:buClrTx/>
              <a:buSzTx/>
              <a:buFont typeface="+mj-lt"/>
              <a:buAutoNum type="arabicPeriod"/>
              <a:tabLst/>
              <a:defRPr/>
            </a:pPr>
            <a:r>
              <a:rPr kumimoji="0" lang="en-GB" sz="1100" b="0" i="0" u="none" strike="noStrike" kern="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This table below is designed with randomised trials in mind; however, we think it can be useful for other study designs too. The table may need to be modified to support other types of included studies, although this might not always be the case and might not be difficult when it is.</a:t>
            </a:r>
          </a:p>
          <a:p>
            <a:pPr marL="342900" marR="0" lvl="0" indent="-342900" algn="l" defTabSz="457200" rtl="0" eaLnBrk="1" fontAlgn="base" latinLnBrk="0" hangingPunct="1">
              <a:lnSpc>
                <a:spcPct val="100000"/>
              </a:lnSpc>
              <a:spcBef>
                <a:spcPts val="0"/>
              </a:spcBef>
              <a:spcAft>
                <a:spcPts val="600"/>
              </a:spcAft>
              <a:buClrTx/>
              <a:buSzTx/>
              <a:buFont typeface="+mj-lt"/>
              <a:buAutoNum type="arabicPeriod"/>
              <a:tabLst/>
              <a:defRPr/>
            </a:pPr>
            <a:r>
              <a:rPr kumimoji="0" lang="en-GB" sz="1100" b="0" i="0" u="none" strike="noStrike" kern="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We recognise that many, perhaps most included trials may not report all the items requested in this table. Our intention is that reviewers and review users will interpret trial evidence considering these items and where information is lacking (e.g., around the characteristics of the people in the trial) that this uncertainty is made clear in the review. We also hope that this may influence how trials are designed and reported in the future. </a:t>
            </a:r>
          </a:p>
          <a:p>
            <a:pPr marL="342900" marR="0" lvl="0" indent="-342900" algn="l" defTabSz="457200" rtl="0" eaLnBrk="1" fontAlgn="base" latinLnBrk="0" hangingPunct="1">
              <a:lnSpc>
                <a:spcPct val="100000"/>
              </a:lnSpc>
              <a:spcBef>
                <a:spcPts val="0"/>
              </a:spcBef>
              <a:spcAft>
                <a:spcPts val="600"/>
              </a:spcAft>
              <a:buClrTx/>
              <a:buSzTx/>
              <a:buFont typeface="+mj-lt"/>
              <a:buAutoNum type="arabicPeriod"/>
              <a:tabLst/>
              <a:defRPr/>
            </a:pPr>
            <a:r>
              <a:rPr kumimoji="0" lang="en-GB" sz="1100" b="0" i="0" u="none" strike="noStrike" kern="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rPr>
              <a:t>Some papers describing included studies may provide the information below in supplementary files. Where possible, please try to access these and include the additional information. We acknowledge the extra work this involves. </a:t>
            </a:r>
            <a:endParaRPr kumimoji="0" lang="en-GB" sz="1100" b="0" i="0" u="none" strike="noStrike" kern="1200" cap="none" spc="0" normalizeH="0" baseline="0" noProof="0" dirty="0">
              <a:ln>
                <a:noFill/>
              </a:ln>
              <a:solidFill>
                <a:srgbClr val="000000"/>
              </a:solidFill>
              <a:effectLst/>
              <a:uLnTx/>
              <a:uFillTx/>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898104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722CC07-8411-8927-952F-153890C9FF67}"/>
              </a:ext>
            </a:extLst>
          </p:cNvPr>
          <p:cNvGraphicFramePr>
            <a:graphicFrameLocks noGrp="1"/>
          </p:cNvGraphicFramePr>
          <p:nvPr>
            <p:extLst>
              <p:ext uri="{D42A27DB-BD31-4B8C-83A1-F6EECF244321}">
                <p14:modId xmlns:p14="http://schemas.microsoft.com/office/powerpoint/2010/main" val="2333388689"/>
              </p:ext>
            </p:extLst>
          </p:nvPr>
        </p:nvGraphicFramePr>
        <p:xfrm>
          <a:off x="119062" y="566601"/>
          <a:ext cx="9667875" cy="4815840"/>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90488"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85725" algn="l"/>
                      <a:r>
                        <a:rPr lang="en-GB" sz="1100" dirty="0">
                          <a:ln>
                            <a:noFill/>
                          </a:ln>
                          <a:solidFill>
                            <a:schemeClr val="tx1"/>
                          </a:solidFill>
                          <a:effectLst/>
                          <a:latin typeface="Arial" panose="020B0604020202020204" pitchFamily="34" charset="0"/>
                          <a:ea typeface="Helvetica Neue"/>
                          <a:cs typeface="Arial" panose="020B0604020202020204" pitchFamily="34" charset="0"/>
                        </a:rPr>
                        <a:t> </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what bodies should look like. Understanding of sex may vary between countries and cultures.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Language will change over time (and place) and the best approach is to use the terminology used in included studies but highlight any limitations this may introduce to the review as a whole.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Sex and gender are often incorrectly used interchangeably, i.e., sometimes ‘sex’ is listed but gender is reported (i.e. woman/man/non-binary instead of female/male/intersex). We err towards recommending that review teams correct ‘sex’ to ‘gender’ or ‘gender’ to ‘sex’ if required and then state ‘Corrected to gender (or sex) by the review team’. If the term ‘sex’ isn’t explicitly used in the study, but female/male/intersex reported, state ‘Listed as sex by the review team’.  It is of course unclear how a person in the included study would respond to a question headed, say, ‘Gender’ but was presented with options widely considered to represent sex.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Regardless, review authors need to make a decision about how to handle interchangeable use of sex and gender, and then follow that decision consistently in their review.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For children (‘boys‘ and ‘girls’) see ‘Gender’ below. </a:t>
                      </a:r>
                    </a:p>
                    <a:p>
                      <a:pPr>
                        <a:spcAft>
                          <a:spcPts val="0"/>
                        </a:spcAft>
                      </a:pPr>
                      <a:r>
                        <a:rPr lang="en-GB" sz="1100" b="1" kern="1200" dirty="0">
                          <a:solidFill>
                            <a:schemeClr val="dk1"/>
                          </a:solidFill>
                          <a:effectLst/>
                          <a:latin typeface="Arial" panose="020B0604020202020204" pitchFamily="34" charset="0"/>
                          <a:ea typeface="+mn-ea"/>
                          <a:cs typeface="Arial" panose="020B0604020202020204" pitchFamily="34" charset="0"/>
                        </a:rPr>
                        <a:t>Examples </a:t>
                      </a:r>
                      <a:endParaRPr lang="en-GB" sz="1100" kern="1200" dirty="0">
                        <a:solidFill>
                          <a:schemeClr val="dk1"/>
                        </a:solidFill>
                        <a:effectLst/>
                        <a:latin typeface="Arial" panose="020B0604020202020204" pitchFamily="34" charset="0"/>
                        <a:ea typeface="+mn-ea"/>
                        <a:cs typeface="Arial" panose="020B0604020202020204" pitchFamily="34" charset="0"/>
                      </a:endParaRP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A set of examples is available at [to follow].</a:t>
                      </a:r>
                    </a:p>
                    <a:p>
                      <a:pPr>
                        <a:spcAft>
                          <a:spcPts val="0"/>
                        </a:spcAft>
                      </a:pPr>
                      <a:r>
                        <a:rPr lang="en-GB" sz="1100" b="1" kern="1200" dirty="0">
                          <a:solidFill>
                            <a:schemeClr val="dk1"/>
                          </a:solidFill>
                          <a:effectLst/>
                          <a:latin typeface="Arial" panose="020B0604020202020204" pitchFamily="34" charset="0"/>
                          <a:ea typeface="+mn-ea"/>
                          <a:cs typeface="Arial" panose="020B0604020202020204" pitchFamily="34" charset="0"/>
                        </a:rPr>
                        <a:t>Suggested English search terms to use when searching for this information in a study</a:t>
                      </a:r>
                      <a:r>
                        <a:rPr lang="en-GB" sz="1100" kern="1200" dirty="0">
                          <a:solidFill>
                            <a:schemeClr val="dk1"/>
                          </a:solidFill>
                          <a:effectLst/>
                          <a:latin typeface="Arial" panose="020B0604020202020204" pitchFamily="34" charset="0"/>
                          <a:ea typeface="+mn-ea"/>
                          <a:cs typeface="Arial" panose="020B0604020202020204" pitchFamily="34" charset="0"/>
                        </a:rPr>
                        <a:t>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[sex/male/female/trans]</a:t>
                      </a:r>
                      <a:endParaRPr lang="en-GB" sz="1100" b="0" dirty="0">
                        <a:ln>
                          <a:noFill/>
                        </a:ln>
                        <a:solidFill>
                          <a:schemeClr val="tx1"/>
                        </a:solidFill>
                        <a:effectLst/>
                        <a:latin typeface="Arial" panose="020B0604020202020204" pitchFamily="34" charset="0"/>
                        <a:ea typeface="Helvetica Neue"/>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90488" algn="l"/>
                      <a:r>
                        <a:rPr lang="en-GB" sz="1100" b="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Gender</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indent="85725" algn="l"/>
                      <a:r>
                        <a:rPr lang="en-GB" sz="1100" dirty="0">
                          <a:ln>
                            <a:noFill/>
                          </a:ln>
                          <a:solidFill>
                            <a:schemeClr val="tx1"/>
                          </a:solidFill>
                          <a:effectLst/>
                          <a:highlight>
                            <a:srgbClr val="FFFF00"/>
                          </a:highlight>
                          <a:latin typeface="Arial" panose="020B0604020202020204" pitchFamily="34" charset="0"/>
                          <a:ea typeface="Helvetica Neue"/>
                          <a:cs typeface="Arial" panose="020B0604020202020204" pitchFamily="34" charset="0"/>
                        </a:rPr>
                        <a:t>Mandatory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429" rtl="0" eaLnBrk="1" fontAlgn="auto" latinLnBrk="0" hangingPunct="1">
                        <a:lnSpc>
                          <a:spcPct val="100000"/>
                        </a:lnSpc>
                        <a:spcBef>
                          <a:spcPts val="0"/>
                        </a:spcBef>
                        <a:spcAft>
                          <a:spcPts val="600"/>
                        </a:spcAft>
                        <a:buClrTx/>
                        <a:buSzTx/>
                        <a:buFontTx/>
                        <a:buNone/>
                        <a:tabLst/>
                        <a:defRPr/>
                      </a:pPr>
                      <a:r>
                        <a:rPr lang="en-GB" sz="1100" b="1" kern="1200" dirty="0">
                          <a:solidFill>
                            <a:schemeClr val="accent1"/>
                          </a:solidFill>
                          <a:effectLst/>
                          <a:highlight>
                            <a:srgbClr val="FFFF00"/>
                          </a:highlight>
                          <a:latin typeface="Arial" panose="020B0604020202020204" pitchFamily="34" charset="0"/>
                          <a:ea typeface="+mn-ea"/>
                          <a:cs typeface="Arial" panose="020B0604020202020204" pitchFamily="34" charset="0"/>
                        </a:rPr>
                        <a:t>How to complete this item:</a:t>
                      </a:r>
                      <a:endParaRPr lang="en-GB" sz="1100" kern="1200" dirty="0">
                        <a:solidFill>
                          <a:schemeClr val="accent1"/>
                        </a:solidFill>
                        <a:effectLst/>
                        <a:highlight>
                          <a:srgbClr val="FFFF00"/>
                        </a:highlight>
                        <a:latin typeface="Arial" panose="020B0604020202020204" pitchFamily="34" charset="0"/>
                        <a:ea typeface="+mn-ea"/>
                        <a:cs typeface="Arial" panose="020B0604020202020204" pitchFamily="34" charset="0"/>
                      </a:endParaRPr>
                    </a:p>
                    <a:p>
                      <a:pPr marL="0" marR="0" lvl="0" indent="0" algn="l" defTabSz="990429" rtl="0" eaLnBrk="1" fontAlgn="auto" latinLnBrk="0" hangingPunct="1">
                        <a:lnSpc>
                          <a:spcPct val="100000"/>
                        </a:lnSpc>
                        <a:spcBef>
                          <a:spcPts val="0"/>
                        </a:spcBef>
                        <a:spcAft>
                          <a:spcPts val="600"/>
                        </a:spcAft>
                        <a:buClrTx/>
                        <a:buSzTx/>
                        <a:buFontTx/>
                        <a:buNone/>
                        <a:tabLst/>
                        <a:defRPr/>
                      </a:pPr>
                      <a:r>
                        <a:rPr lang="en-GB" sz="1100" dirty="0">
                          <a:ln>
                            <a:noFill/>
                          </a:ln>
                          <a:solidFill>
                            <a:srgbClr val="000000"/>
                          </a:solidFill>
                          <a:effectLst/>
                          <a:highlight>
                            <a:srgbClr val="FFFF00"/>
                          </a:highlight>
                          <a:latin typeface="Arial" panose="020B0604020202020204" pitchFamily="34" charset="0"/>
                          <a:ea typeface="Helvetica Neue"/>
                          <a:cs typeface="Arial" panose="020B0604020202020204" pitchFamily="34" charset="0"/>
                        </a:rPr>
                        <a:t>We suggest using man and woman together with any other gender identities as reported by the included study. If authors have asked a question about trans history, this information should also be extracted. If no other gender identities than ‘man’ and ‘woman’ are reported, review authors should report this. </a:t>
                      </a:r>
                    </a:p>
                    <a:p>
                      <a:pPr marL="0" marR="0" lvl="0" indent="0" algn="l" defTabSz="990429" rtl="0" eaLnBrk="1" fontAlgn="auto" latinLnBrk="0" hangingPunct="1">
                        <a:lnSpc>
                          <a:spcPct val="100000"/>
                        </a:lnSpc>
                        <a:spcBef>
                          <a:spcPts val="0"/>
                        </a:spcBef>
                        <a:spcAft>
                          <a:spcPts val="600"/>
                        </a:spcAft>
                        <a:buClrTx/>
                        <a:buSzTx/>
                        <a:buFontTx/>
                        <a:buNone/>
                        <a:tabLst/>
                        <a:defRPr/>
                      </a:pPr>
                      <a:r>
                        <a:rPr lang="en-GB" sz="1100" b="0" dirty="0">
                          <a:ln>
                            <a:noFill/>
                          </a:ln>
                          <a:solidFill>
                            <a:srgbClr val="000000"/>
                          </a:solidFill>
                          <a:effectLst/>
                          <a:highlight>
                            <a:srgbClr val="FFFF00"/>
                          </a:highlight>
                          <a:latin typeface="Arial" panose="020B0604020202020204" pitchFamily="34" charset="0"/>
                          <a:ea typeface="Helvetica Neue"/>
                          <a:cs typeface="Arial" panose="020B0604020202020204" pitchFamily="34" charset="0"/>
                        </a:rPr>
                        <a:t>Sex and gender are different. Gender is a social configuration that gathers the roles, behaviours, activities, feelings, attitudes and attributes that a given society typically associates with being masculine or feminine (see </a:t>
                      </a:r>
                      <a:r>
                        <a:rPr lang="en-GB" sz="1100" b="0" u="sng" dirty="0">
                          <a:ln>
                            <a:noFill/>
                          </a:ln>
                          <a:solidFill>
                            <a:srgbClr val="0433FF"/>
                          </a:solidFill>
                          <a:effectLst/>
                          <a:highlight>
                            <a:srgbClr val="FFFF00"/>
                          </a:highlight>
                          <a:latin typeface="Arial" panose="020B0604020202020204" pitchFamily="34" charset="0"/>
                          <a:ea typeface="Helvetica Neue"/>
                          <a:cs typeface="Arial" panose="020B0604020202020204" pitchFamily="34" charset="0"/>
                          <a:hlinkClick r:id="rId2"/>
                        </a:rPr>
                        <a:t>https://pubmed.ncbi.nlm.nih.gov/35725304/</a:t>
                      </a:r>
                      <a:r>
                        <a:rPr lang="en-GB" sz="1100" b="0" dirty="0">
                          <a:ln>
                            <a:noFill/>
                          </a:ln>
                          <a:solidFill>
                            <a:srgbClr val="000000"/>
                          </a:solidFill>
                          <a:effectLst/>
                          <a:highlight>
                            <a:srgbClr val="FFFF00"/>
                          </a:highlight>
                          <a:latin typeface="Arial" panose="020B0604020202020204" pitchFamily="34" charset="0"/>
                          <a:ea typeface="Helvetica Neue"/>
                          <a:cs typeface="Arial" panose="020B0604020202020204" pitchFamily="34" charset="0"/>
                        </a:rPr>
                        <a:t>). Gender is not binary, nor is understanding of gender the same across the world.</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56599842"/>
                  </a:ext>
                </a:extLst>
              </a:tr>
            </a:tbl>
          </a:graphicData>
        </a:graphic>
      </p:graphicFrame>
    </p:spTree>
    <p:extLst>
      <p:ext uri="{BB962C8B-B14F-4D97-AF65-F5344CB8AC3E}">
        <p14:creationId xmlns:p14="http://schemas.microsoft.com/office/powerpoint/2010/main" val="1725817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FCDCDA2-1701-5436-A3D5-F9ECFDFE2253}"/>
              </a:ext>
            </a:extLst>
          </p:cNvPr>
          <p:cNvGraphicFramePr>
            <a:graphicFrameLocks noGrp="1"/>
          </p:cNvGraphicFramePr>
          <p:nvPr>
            <p:extLst>
              <p:ext uri="{D42A27DB-BD31-4B8C-83A1-F6EECF244321}">
                <p14:modId xmlns:p14="http://schemas.microsoft.com/office/powerpoint/2010/main" val="4063216749"/>
              </p:ext>
            </p:extLst>
          </p:nvPr>
        </p:nvGraphicFramePr>
        <p:xfrm>
          <a:off x="119062" y="572085"/>
          <a:ext cx="9667875" cy="6101080"/>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90488"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Gender</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85725" algn="l"/>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spcAft>
                          <a:spcPts val="600"/>
                        </a:spcAft>
                      </a:pPr>
                      <a:r>
                        <a:rPr lang="en-GB" sz="1100" b="0" dirty="0">
                          <a:ln>
                            <a:noFill/>
                          </a:ln>
                          <a:solidFill>
                            <a:srgbClr val="000000"/>
                          </a:solidFill>
                          <a:effectLst/>
                          <a:latin typeface="Arial" panose="020B0604020202020204" pitchFamily="34" charset="0"/>
                          <a:ea typeface="Helvetica Neue"/>
                          <a:cs typeface="Arial" panose="020B0604020202020204" pitchFamily="34" charset="0"/>
                        </a:rPr>
                        <a:t>Language will change over time (and place) and the best approach is to use the terminology used in included studies but highlight any limitations this may introduce to the review as a whole. Try to avoid using ‘non-binary’ as a catch all category if possible as </a:t>
                      </a:r>
                      <a:r>
                        <a:rPr lang="en-GB" sz="1100" b="0" u="sng" dirty="0">
                          <a:ln>
                            <a:noFill/>
                          </a:ln>
                          <a:solidFill>
                            <a:srgbClr val="0070C0"/>
                          </a:solidFill>
                          <a:effectLst/>
                          <a:latin typeface="Arial" panose="020B0604020202020204" pitchFamily="34" charset="0"/>
                          <a:ea typeface="Helvetica Neue"/>
                          <a:cs typeface="Arial" panose="020B0604020202020204" pitchFamily="34" charset="0"/>
                          <a:hlinkClick r:id="rId2"/>
                        </a:rPr>
                        <a:t>some experience this practice as harmful</a:t>
                      </a:r>
                      <a:r>
                        <a:rPr lang="en-GB" sz="1100" b="0" dirty="0">
                          <a:ln>
                            <a:noFill/>
                          </a:ln>
                          <a:solidFill>
                            <a:srgbClr val="000000"/>
                          </a:solidFill>
                          <a:effectLst/>
                          <a:latin typeface="Arial" panose="020B0604020202020204" pitchFamily="34" charset="0"/>
                          <a:ea typeface="Helvetica Neue"/>
                          <a:cs typeface="Arial" panose="020B0604020202020204" pitchFamily="34" charset="0"/>
                        </a:rPr>
                        <a:t>.</a:t>
                      </a:r>
                    </a:p>
                    <a:p>
                      <a:pPr>
                        <a:spcAft>
                          <a:spcPts val="600"/>
                        </a:spcAft>
                      </a:pPr>
                      <a:r>
                        <a:rPr lang="en-GB" sz="1100" b="0" dirty="0">
                          <a:ln>
                            <a:noFill/>
                          </a:ln>
                          <a:solidFill>
                            <a:srgbClr val="000000"/>
                          </a:solidFill>
                          <a:effectLst/>
                          <a:latin typeface="Arial" panose="020B0604020202020204" pitchFamily="34" charset="0"/>
                          <a:ea typeface="Helvetica Neue"/>
                          <a:cs typeface="Arial" panose="020B0604020202020204" pitchFamily="34" charset="0"/>
                        </a:rPr>
                        <a:t>Sex and gender are often incorrectly used interchangeably, i.e., sometimes ‘sex’ is listed but gender is reported (i.e. woman/man/non-binary instead of female/male/intersex). We err towards recommending that review teams correct ‘sex’ to ‘gender’ or ‘gender’ to ‘sex’ if needed and then stating ‘Corrected to gender (or sex) by the review team’. If the term ‘sex’ isn’t explicitly used in the study, but female/male/intersex reported, state ‘Listed as sex by the review team’. If only binary genders are reported, assume trans history was not collected, add: “It is unclear whether and how people with a trans history would answer a binary gender question.”  Also see ‘Sex’ above.</a:t>
                      </a:r>
                    </a:p>
                    <a:p>
                      <a:pPr>
                        <a:spcAft>
                          <a:spcPts val="600"/>
                        </a:spcAft>
                      </a:pPr>
                      <a:r>
                        <a:rPr lang="en-GB" sz="1100" b="0" dirty="0">
                          <a:ln>
                            <a:noFill/>
                          </a:ln>
                          <a:solidFill>
                            <a:srgbClr val="000000"/>
                          </a:solidFill>
                          <a:effectLst/>
                          <a:latin typeface="Arial" panose="020B0604020202020204" pitchFamily="34" charset="0"/>
                          <a:ea typeface="Helvetica Neue"/>
                          <a:cs typeface="Arial" panose="020B0604020202020204" pitchFamily="34" charset="0"/>
                        </a:rPr>
                        <a:t>When ‘boys’ and ‘girls’ are used for children, it should be listed as ‘gender’ and include other gender identities. It should be acknowledged if the reviewers have corrected this from what was reported in the study.</a:t>
                      </a: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Examples </a:t>
                      </a: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600"/>
                        </a:spcAft>
                      </a:pPr>
                      <a:r>
                        <a:rPr lang="en-GB" sz="1100" b="0" dirty="0">
                          <a:ln>
                            <a:noFill/>
                          </a:ln>
                          <a:solidFill>
                            <a:srgbClr val="000000"/>
                          </a:solidFill>
                          <a:effectLst/>
                          <a:latin typeface="Arial" panose="020B0604020202020204" pitchFamily="34" charset="0"/>
                          <a:ea typeface="Helvetica Neue"/>
                          <a:cs typeface="Arial" panose="020B0604020202020204" pitchFamily="34" charset="0"/>
                        </a:rPr>
                        <a:t>A set of examples is available at [to follow].</a:t>
                      </a: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Suggested English search terms to use when searching for this information in a study</a:t>
                      </a:r>
                      <a:r>
                        <a:rPr lang="en-GB" sz="1100" dirty="0">
                          <a:ln>
                            <a:noFill/>
                          </a:ln>
                          <a:solidFill>
                            <a:srgbClr val="000000"/>
                          </a:solidFill>
                          <a:effectLst/>
                          <a:latin typeface="Arial" panose="020B0604020202020204" pitchFamily="34" charset="0"/>
                          <a:ea typeface="Helvetica Neue"/>
                          <a:cs typeface="Arial" panose="020B0604020202020204" pitchFamily="34" charset="0"/>
                        </a:rPr>
                        <a:t> </a:t>
                      </a:r>
                      <a:r>
                        <a:rPr lang="en-GB" sz="1100" b="0" dirty="0">
                          <a:ln>
                            <a:noFill/>
                          </a:ln>
                          <a:solidFill>
                            <a:srgbClr val="000000"/>
                          </a:solidFill>
                          <a:effectLst/>
                          <a:latin typeface="Arial" panose="020B0604020202020204" pitchFamily="34" charset="0"/>
                          <a:ea typeface="Helvetica Neue"/>
                          <a:cs typeface="Arial" panose="020B0604020202020204" pitchFamily="34" charset="0"/>
                        </a:rPr>
                        <a:t>[gender/man/woman/trans]</a:t>
                      </a: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90488"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Identity</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0" algn="l"/>
                      <a:r>
                        <a:rPr lang="en-GB" sz="1100" dirty="0">
                          <a:ln>
                            <a:noFill/>
                          </a:ln>
                          <a:solidFill>
                            <a:schemeClr val="tx1"/>
                          </a:solidFill>
                          <a:effectLst/>
                          <a:latin typeface="Arial" panose="020B0604020202020204" pitchFamily="34" charset="0"/>
                          <a:ea typeface="Helvetica Neue"/>
                          <a:cs typeface="Arial" panose="020B0604020202020204" pitchFamily="34" charset="0"/>
                        </a:rPr>
                        <a:t>Depends on review</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GB" sz="1100" b="1" kern="1200" dirty="0">
                          <a:solidFill>
                            <a:schemeClr val="dk1"/>
                          </a:solidFill>
                          <a:effectLst/>
                          <a:latin typeface="Arial" panose="020B0604020202020204" pitchFamily="34" charset="0"/>
                          <a:ea typeface="+mn-ea"/>
                          <a:cs typeface="Arial" panose="020B0604020202020204" pitchFamily="34" charset="0"/>
                        </a:rPr>
                        <a:t>How to complete this item: </a:t>
                      </a:r>
                      <a:endParaRPr lang="en-GB" sz="1100" kern="1200" dirty="0">
                        <a:solidFill>
                          <a:schemeClr val="dk1"/>
                        </a:solidFill>
                        <a:effectLst/>
                        <a:latin typeface="Arial" panose="020B0604020202020204" pitchFamily="34" charset="0"/>
                        <a:ea typeface="+mn-ea"/>
                        <a:cs typeface="Arial" panose="020B0604020202020204" pitchFamily="34" charset="0"/>
                      </a:endParaRPr>
                    </a:p>
                    <a:p>
                      <a:pPr>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We suggest using bisexual, gay, lesbian, heterosexual together with any other sexual identities as reported by the included study.  </a:t>
                      </a:r>
                    </a:p>
                    <a:p>
                      <a:pPr marL="0" marR="0" lvl="0" indent="0" algn="l" defTabSz="990429" rtl="0" eaLnBrk="1" fontAlgn="auto" latinLnBrk="0" hangingPunct="1">
                        <a:lnSpc>
                          <a:spcPct val="100000"/>
                        </a:lnSpc>
                        <a:spcBef>
                          <a:spcPts val="0"/>
                        </a:spcBef>
                        <a:spcAft>
                          <a:spcPts val="600"/>
                        </a:spcAft>
                        <a:buClrTx/>
                        <a:buSzTx/>
                        <a:buFontTx/>
                        <a:buNone/>
                        <a:tabLst/>
                        <a:defRPr/>
                      </a:pPr>
                      <a:r>
                        <a:rPr lang="en-GB" sz="1100" dirty="0">
                          <a:ln>
                            <a:noFill/>
                          </a:ln>
                          <a:solidFill>
                            <a:srgbClr val="000000"/>
                          </a:solidFill>
                          <a:effectLst/>
                          <a:latin typeface="Arial" panose="020B0604020202020204" pitchFamily="34" charset="0"/>
                          <a:ea typeface="Helvetica Neue"/>
                          <a:cs typeface="Arial" panose="020B0604020202020204" pitchFamily="34" charset="0"/>
                        </a:rPr>
                        <a:t>Sex and gender are different. Gender is a social configuration that gathers the roles, behaviours, activities, feelings, attitudes and attributes that a given society typically associates with being masculine or feminine (see </a:t>
                      </a:r>
                      <a:r>
                        <a:rPr lang="en-GB" sz="1100" u="sng" dirty="0">
                          <a:ln>
                            <a:noFill/>
                          </a:ln>
                          <a:solidFill>
                            <a:srgbClr val="0433FF"/>
                          </a:solidFill>
                          <a:effectLst/>
                          <a:latin typeface="Arial" panose="020B0604020202020204" pitchFamily="34" charset="0"/>
                          <a:ea typeface="Helvetica Neue"/>
                          <a:cs typeface="Arial" panose="020B0604020202020204" pitchFamily="34" charset="0"/>
                          <a:hlinkClick r:id="rId3"/>
                        </a:rPr>
                        <a:t>https://pubmed.ncbi.nlm.nih.gov/35725304/</a:t>
                      </a:r>
                      <a:r>
                        <a:rPr lang="en-GB" sz="1100" dirty="0">
                          <a:ln>
                            <a:noFill/>
                          </a:ln>
                          <a:solidFill>
                            <a:srgbClr val="000000"/>
                          </a:solidFill>
                          <a:effectLst/>
                          <a:latin typeface="Arial" panose="020B0604020202020204" pitchFamily="34" charset="0"/>
                          <a:ea typeface="Helvetica Neue"/>
                          <a:cs typeface="Arial" panose="020B0604020202020204" pitchFamily="34" charset="0"/>
                        </a:rPr>
                        <a:t>). Gender is not binary, nor is understanding of gender the same across the world.</a:t>
                      </a:r>
                    </a:p>
                    <a:p>
                      <a:pPr>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Whether sexual identity is appropriate as a separate item in addition to sex and gender depends on the review. How sexual identity is summarised and presented will vary from jurisdiction to jurisdiction. Language around Lesbian, gay, bisexual, trans and intersex (LGBTI+) is evolving and as the terms used apply to people’s identities, they should be used with respect.  The Equality Network in Scotland has produced a useful glossary (</a:t>
                      </a:r>
                      <a:r>
                        <a:rPr lang="en-GB" sz="1100" u="sng" kern="1200" dirty="0">
                          <a:solidFill>
                            <a:schemeClr val="dk1"/>
                          </a:solidFill>
                          <a:effectLst/>
                          <a:latin typeface="Arial" panose="020B0604020202020204" pitchFamily="34" charset="0"/>
                          <a:ea typeface="+mn-ea"/>
                          <a:cs typeface="Arial" panose="020B0604020202020204" pitchFamily="34" charset="0"/>
                          <a:hlinkClick r:id="rId4"/>
                        </a:rPr>
                        <a:t>https://www.equality-network.org/resources/lgbti-glossary-booklet/</a:t>
                      </a:r>
                      <a:r>
                        <a:rPr lang="en-GB" sz="1100" kern="1200" dirty="0">
                          <a:solidFill>
                            <a:schemeClr val="dk1"/>
                          </a:solidFill>
                          <a:effectLst/>
                          <a:latin typeface="Arial" panose="020B0604020202020204" pitchFamily="34" charset="0"/>
                          <a:ea typeface="+mn-ea"/>
                          <a:cs typeface="Arial" panose="020B0604020202020204" pitchFamily="34" charset="0"/>
                        </a:rPr>
                        <a:t>)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This item was judged by the PRO EDI development team and in external feedback to be an item that is extracted dependent on the review. This was not a unanimous view, but rather one where most people asked were satisfied that to balance data extraction against workload, this item should not be made mandatory.  Sexual identify is, however, likely to have particular importance for some reviews (e.g. where delivery or receipt of care may be influenced by discrimination on grounds of sexual identify) and information on sexual identify should be extracted for those reviews.</a:t>
                      </a: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86570424"/>
                  </a:ext>
                </a:extLst>
              </a:tr>
            </a:tbl>
          </a:graphicData>
        </a:graphic>
      </p:graphicFrame>
    </p:spTree>
    <p:extLst>
      <p:ext uri="{BB962C8B-B14F-4D97-AF65-F5344CB8AC3E}">
        <p14:creationId xmlns:p14="http://schemas.microsoft.com/office/powerpoint/2010/main" val="1412179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FCDCDA2-1701-5436-A3D5-F9ECFDFE2253}"/>
              </a:ext>
            </a:extLst>
          </p:cNvPr>
          <p:cNvGraphicFramePr>
            <a:graphicFrameLocks noGrp="1"/>
          </p:cNvGraphicFramePr>
          <p:nvPr>
            <p:extLst>
              <p:ext uri="{D42A27DB-BD31-4B8C-83A1-F6EECF244321}">
                <p14:modId xmlns:p14="http://schemas.microsoft.com/office/powerpoint/2010/main" val="3137227938"/>
              </p:ext>
            </p:extLst>
          </p:nvPr>
        </p:nvGraphicFramePr>
        <p:xfrm>
          <a:off x="114300" y="566601"/>
          <a:ext cx="9667875" cy="6146800"/>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90488"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Identity</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0" algn="l"/>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GB" sz="1100" b="1" kern="1200" dirty="0">
                          <a:solidFill>
                            <a:schemeClr val="dk1"/>
                          </a:solidFill>
                          <a:effectLst/>
                          <a:latin typeface="Arial" panose="020B0604020202020204" pitchFamily="34" charset="0"/>
                          <a:ea typeface="+mn-ea"/>
                          <a:cs typeface="Arial" panose="020B0604020202020204" pitchFamily="34" charset="0"/>
                        </a:rPr>
                        <a:t>Examples </a:t>
                      </a:r>
                      <a:endParaRPr lang="en-GB" sz="1100" kern="1200" dirty="0">
                        <a:solidFill>
                          <a:schemeClr val="dk1"/>
                        </a:solidFill>
                        <a:effectLst/>
                        <a:latin typeface="Arial" panose="020B0604020202020204" pitchFamily="34" charset="0"/>
                        <a:ea typeface="+mn-ea"/>
                        <a:cs typeface="Arial" panose="020B0604020202020204" pitchFamily="34" charset="0"/>
                      </a:endParaRPr>
                    </a:p>
                    <a:p>
                      <a:r>
                        <a:rPr lang="en-GB" sz="1100" b="0" kern="1200" dirty="0">
                          <a:solidFill>
                            <a:schemeClr val="dk1"/>
                          </a:solidFill>
                          <a:effectLst/>
                          <a:latin typeface="Arial" panose="020B0604020202020204" pitchFamily="34" charset="0"/>
                          <a:ea typeface="+mn-ea"/>
                          <a:cs typeface="Arial" panose="020B0604020202020204" pitchFamily="34" charset="0"/>
                        </a:rPr>
                        <a:t>A set of examples is available at [to follow].</a:t>
                      </a:r>
                    </a:p>
                    <a:p>
                      <a:endParaRPr lang="en-GB" sz="1100" kern="1200" dirty="0">
                        <a:solidFill>
                          <a:schemeClr val="dk1"/>
                        </a:solidFill>
                        <a:effectLst/>
                        <a:latin typeface="Arial" panose="020B0604020202020204" pitchFamily="34" charset="0"/>
                        <a:ea typeface="+mn-ea"/>
                        <a:cs typeface="Arial" panose="020B0604020202020204" pitchFamily="34" charset="0"/>
                      </a:endParaRPr>
                    </a:p>
                    <a:p>
                      <a:r>
                        <a:rPr lang="en-GB" sz="1100" b="1" kern="1200" dirty="0">
                          <a:solidFill>
                            <a:schemeClr val="dk1"/>
                          </a:solidFill>
                          <a:effectLst/>
                          <a:latin typeface="Arial" panose="020B0604020202020204" pitchFamily="34" charset="0"/>
                          <a:ea typeface="+mn-ea"/>
                          <a:cs typeface="Arial" panose="020B0604020202020204" pitchFamily="34" charset="0"/>
                        </a:rPr>
                        <a:t>Suggested English search terms to use when searching for this information in a study</a:t>
                      </a:r>
                      <a:r>
                        <a:rPr lang="en-GB" sz="1100" kern="1200" dirty="0">
                          <a:solidFill>
                            <a:schemeClr val="dk1"/>
                          </a:solidFill>
                          <a:effectLst/>
                          <a:latin typeface="Arial" panose="020B0604020202020204" pitchFamily="34" charset="0"/>
                          <a:ea typeface="+mn-ea"/>
                          <a:cs typeface="Arial" panose="020B0604020202020204" pitchFamily="34" charset="0"/>
                        </a:rPr>
                        <a:t> </a:t>
                      </a:r>
                    </a:p>
                    <a:p>
                      <a:pPr>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[bisexual/gay/lesbian/heterosexual/LGBTI+]</a:t>
                      </a:r>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0"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Race, ethnicity and ancestry</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indent="0" algn="l"/>
                      <a:r>
                        <a:rPr lang="en-GB" sz="1100" dirty="0">
                          <a:ln>
                            <a:noFill/>
                          </a:ln>
                          <a:solidFill>
                            <a:schemeClr val="tx1"/>
                          </a:solidFill>
                          <a:effectLst/>
                          <a:latin typeface="Arial" panose="020B0604020202020204" pitchFamily="34" charset="0"/>
                          <a:ea typeface="Helvetica Neue"/>
                          <a:cs typeface="Arial" panose="020B0604020202020204" pitchFamily="34" charset="0"/>
                        </a:rPr>
                        <a:t>Mandatory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100" b="1" dirty="0">
                          <a:ln>
                            <a:noFill/>
                          </a:ln>
                          <a:solidFill>
                            <a:srgbClr val="0070C0"/>
                          </a:solidFill>
                          <a:effectLst/>
                          <a:latin typeface="Arial" panose="020B0604020202020204" pitchFamily="34" charset="0"/>
                          <a:ea typeface="Helvetica Neue"/>
                          <a:cs typeface="Helvetica Neue"/>
                        </a:rPr>
                        <a:t>How to complete this item: </a:t>
                      </a:r>
                      <a:endParaRPr lang="en-GB" sz="1100" dirty="0">
                        <a:ln>
                          <a:noFill/>
                        </a:ln>
                        <a:solidFill>
                          <a:srgbClr val="000000"/>
                        </a:solidFill>
                        <a:effectLst/>
                        <a:latin typeface="Helvetica Neue"/>
                        <a:ea typeface="Helvetica Neue"/>
                        <a:cs typeface="Helvetica Neue"/>
                      </a:endParaRPr>
                    </a:p>
                    <a:p>
                      <a:r>
                        <a:rPr lang="en-GB" sz="1100" dirty="0">
                          <a:ln>
                            <a:noFill/>
                          </a:ln>
                          <a:solidFill>
                            <a:srgbClr val="000000"/>
                          </a:solidFill>
                          <a:effectLst/>
                          <a:latin typeface="Arial" panose="020B0604020202020204" pitchFamily="34" charset="0"/>
                          <a:ea typeface="Helvetica Neue"/>
                          <a:cs typeface="Helvetica Neue"/>
                        </a:rPr>
                        <a:t>We suggest using the categories reported by study authors.</a:t>
                      </a:r>
                      <a:endParaRPr lang="en-GB" sz="1100" dirty="0">
                        <a:ln>
                          <a:noFill/>
                        </a:ln>
                        <a:solidFill>
                          <a:srgbClr val="000000"/>
                        </a:solidFill>
                        <a:effectLst/>
                        <a:latin typeface="Helvetica Neue"/>
                        <a:ea typeface="Helvetica Neue"/>
                        <a:cs typeface="Helvetica Neue"/>
                      </a:endParaRPr>
                    </a:p>
                    <a:p>
                      <a:r>
                        <a:rPr lang="en-GB" sz="1100" dirty="0">
                          <a:ln>
                            <a:noFill/>
                          </a:ln>
                          <a:solidFill>
                            <a:srgbClr val="000000"/>
                          </a:solidFill>
                          <a:effectLst/>
                          <a:latin typeface="Arial" panose="020B0604020202020204" pitchFamily="34" charset="0"/>
                          <a:ea typeface="Helvetica Neue"/>
                          <a:cs typeface="Helvetica Neue"/>
                        </a:rPr>
                        <a:t> </a:t>
                      </a:r>
                      <a:endParaRPr lang="en-GB" sz="1100" dirty="0">
                        <a:ln>
                          <a:noFill/>
                        </a:ln>
                        <a:solidFill>
                          <a:srgbClr val="000000"/>
                        </a:solidFill>
                        <a:effectLst/>
                        <a:latin typeface="Helvetica Neue"/>
                        <a:ea typeface="Helvetica Neue"/>
                        <a:cs typeface="Helvetica Neue"/>
                      </a:endParaRPr>
                    </a:p>
                    <a:p>
                      <a:r>
                        <a:rPr lang="en-GB" sz="1100" dirty="0">
                          <a:ln>
                            <a:noFill/>
                          </a:ln>
                          <a:solidFill>
                            <a:srgbClr val="000000"/>
                          </a:solidFill>
                          <a:effectLst/>
                          <a:latin typeface="Arial" panose="020B0604020202020204" pitchFamily="34" charset="0"/>
                          <a:ea typeface="Helvetica Neue"/>
                          <a:cs typeface="Helvetica Neue"/>
                        </a:rPr>
                        <a:t>Race, ethnicity and ancestry are not the same.  Lu and colleagues have written a clear explanation of the differences (</a:t>
                      </a:r>
                      <a:r>
                        <a:rPr lang="en-GB" sz="1100" u="sng" dirty="0">
                          <a:ln>
                            <a:noFill/>
                          </a:ln>
                          <a:solidFill>
                            <a:srgbClr val="0070C0"/>
                          </a:solidFill>
                          <a:effectLst/>
                          <a:latin typeface="Arial" panose="020B0604020202020204" pitchFamily="34" charset="0"/>
                          <a:ea typeface="Helvetica Neue"/>
                          <a:cs typeface="Helvetica Neue"/>
                          <a:hlinkClick r:id="rId2">
                            <a:extLst>
                              <a:ext uri="{A12FA001-AC4F-418D-AE19-62706E023703}">
                                <ahyp:hlinkClr xmlns:ahyp="http://schemas.microsoft.com/office/drawing/2018/hyperlinkcolor" val="tx"/>
                              </a:ext>
                            </a:extLst>
                          </a:hlinkClick>
                        </a:rPr>
                        <a:t>https://doi.org/10.1371/journal.pgph.0001060</a:t>
                      </a:r>
                      <a:r>
                        <a:rPr lang="en-GB" sz="1100" dirty="0">
                          <a:ln>
                            <a:noFill/>
                          </a:ln>
                          <a:solidFill>
                            <a:srgbClr val="000000"/>
                          </a:solidFill>
                          <a:effectLst/>
                          <a:latin typeface="Arial" panose="020B0604020202020204" pitchFamily="34" charset="0"/>
                          <a:ea typeface="Helvetica Neue"/>
                          <a:cs typeface="Helvetica Neue"/>
                        </a:rPr>
                        <a:t>) but in summary (from Lu et al): race is a social construct carrying historical divisions made purely on the basis of physical characteristics, while ethnicity describes a shared cultural background which may include nationality, language, religion, and sometimes common biological characteristics. Ancestry refers to lineage and can refer to common geographic origin, genealogic, or genetic characteristics</a:t>
                      </a:r>
                      <a:endParaRPr lang="en-GB" sz="1100" dirty="0">
                        <a:ln>
                          <a:noFill/>
                        </a:ln>
                        <a:solidFill>
                          <a:srgbClr val="000000"/>
                        </a:solidFill>
                        <a:effectLst/>
                        <a:latin typeface="Helvetica Neue"/>
                        <a:ea typeface="Helvetica Neue"/>
                        <a:cs typeface="Helvetica Neue"/>
                      </a:endParaRPr>
                    </a:p>
                    <a:p>
                      <a:r>
                        <a:rPr lang="en-GB" sz="1100" dirty="0">
                          <a:ln>
                            <a:noFill/>
                          </a:ln>
                          <a:solidFill>
                            <a:srgbClr val="000000"/>
                          </a:solidFill>
                          <a:effectLst/>
                          <a:latin typeface="Arial" panose="020B0604020202020204" pitchFamily="34" charset="0"/>
                          <a:ea typeface="Helvetica Neue"/>
                          <a:cs typeface="Helvetica Neue"/>
                        </a:rPr>
                        <a:t> </a:t>
                      </a:r>
                      <a:endParaRPr lang="en-GB" sz="1100" dirty="0">
                        <a:ln>
                          <a:noFill/>
                        </a:ln>
                        <a:solidFill>
                          <a:srgbClr val="000000"/>
                        </a:solidFill>
                        <a:effectLst/>
                        <a:latin typeface="Helvetica Neue"/>
                        <a:ea typeface="Helvetica Neue"/>
                        <a:cs typeface="Helvetica Neue"/>
                      </a:endParaRPr>
                    </a:p>
                    <a:p>
                      <a:r>
                        <a:rPr lang="en-GB" sz="1100" dirty="0">
                          <a:ln>
                            <a:noFill/>
                          </a:ln>
                          <a:solidFill>
                            <a:srgbClr val="000000"/>
                          </a:solidFill>
                          <a:effectLst/>
                          <a:latin typeface="Arial" panose="020B0604020202020204" pitchFamily="34" charset="0"/>
                          <a:ea typeface="Helvetica Neue"/>
                          <a:cs typeface="Helvetica Neue"/>
                        </a:rPr>
                        <a:t>Use and acceptance of the terms race, ethnicity and ancestry varies around the world. Race as an ascribed attribute and skin colour, is a very sensitive topic and generally, legal frameworks limit collection of this type of information. Do not use ‘Caucasian’ as the term is outdated and is associated with racist and pseudoscientific theories about race </a:t>
                      </a:r>
                      <a:r>
                        <a:rPr lang="en-GB" sz="1100" u="sng" dirty="0">
                          <a:ln>
                            <a:noFill/>
                          </a:ln>
                          <a:solidFill>
                            <a:srgbClr val="000000"/>
                          </a:solidFill>
                          <a:effectLst/>
                          <a:latin typeface="Arial" panose="020B0604020202020204" pitchFamily="34" charset="0"/>
                          <a:ea typeface="Helvetica Neue"/>
                          <a:cs typeface="Helvetica Neue"/>
                          <a:hlinkClick r:id="rId3">
                            <a:extLst>
                              <a:ext uri="{A12FA001-AC4F-418D-AE19-62706E023703}">
                                <ahyp:hlinkClr xmlns:ahyp="http://schemas.microsoft.com/office/drawing/2018/hyperlinkcolor" val="tx"/>
                              </a:ext>
                            </a:extLst>
                          </a:hlinkClick>
                        </a:rPr>
                        <a:t>(</a:t>
                      </a:r>
                      <a:r>
                        <a:rPr lang="en-US" sz="1100" u="sng" dirty="0">
                          <a:ln>
                            <a:noFill/>
                          </a:ln>
                          <a:solidFill>
                            <a:srgbClr val="0070C0"/>
                          </a:solidFill>
                          <a:effectLst/>
                          <a:latin typeface="Arial" panose="020B0604020202020204" pitchFamily="34" charset="0"/>
                          <a:ea typeface="Helvetica Neue"/>
                          <a:cs typeface="Helvetica Neue"/>
                          <a:hlinkClick r:id="rId3">
                            <a:extLst>
                              <a:ext uri="{A12FA001-AC4F-418D-AE19-62706E023703}">
                                <ahyp:hlinkClr xmlns:ahyp="http://schemas.microsoft.com/office/drawing/2018/hyperlinkcolor" val="tx"/>
                              </a:ext>
                            </a:extLst>
                          </a:hlinkClick>
                        </a:rPr>
                        <a:t>https://doi.org/10.17226/26902</a:t>
                      </a:r>
                      <a:r>
                        <a:rPr lang="en-US" sz="1100" dirty="0">
                          <a:ln>
                            <a:noFill/>
                          </a:ln>
                          <a:solidFill>
                            <a:srgbClr val="000000"/>
                          </a:solidFill>
                          <a:effectLst/>
                          <a:latin typeface="Arial" panose="020B0604020202020204" pitchFamily="34" charset="0"/>
                          <a:ea typeface="Helvetica Neue"/>
                          <a:cs typeface="Helvetica Neue"/>
                        </a:rPr>
                        <a:t>)</a:t>
                      </a:r>
                      <a:r>
                        <a:rPr lang="en-GB" sz="1100" dirty="0">
                          <a:ln>
                            <a:noFill/>
                          </a:ln>
                          <a:solidFill>
                            <a:srgbClr val="000000"/>
                          </a:solidFill>
                          <a:effectLst/>
                          <a:latin typeface="Arial" panose="020B0604020202020204" pitchFamily="34" charset="0"/>
                          <a:ea typeface="Helvetica Neue"/>
                          <a:cs typeface="Helvetica Neue"/>
                        </a:rPr>
                        <a:t>. Reviewers should carefully consider which term or terms is/are most appropriate for their review, with help from relevant public contributor partners, provide their definition of the term in the body of the review and then use the term(s) consistently.  </a:t>
                      </a:r>
                    </a:p>
                    <a:p>
                      <a:endParaRPr lang="en-GB" sz="1100" dirty="0">
                        <a:ln>
                          <a:noFill/>
                        </a:ln>
                        <a:solidFill>
                          <a:srgbClr val="000000"/>
                        </a:solidFill>
                        <a:effectLst/>
                        <a:latin typeface="Helvetica Neue"/>
                        <a:ea typeface="Helvetica Neue"/>
                        <a:cs typeface="Helvetica Neue"/>
                      </a:endParaRPr>
                    </a:p>
                    <a:p>
                      <a:r>
                        <a:rPr lang="en-GB" sz="1100" dirty="0">
                          <a:ln>
                            <a:noFill/>
                          </a:ln>
                          <a:solidFill>
                            <a:srgbClr val="000000"/>
                          </a:solidFill>
                          <a:effectLst/>
                          <a:latin typeface="Arial" panose="020B0604020202020204" pitchFamily="34" charset="0"/>
                          <a:ea typeface="Helvetica Neue"/>
                          <a:cs typeface="Helvetica Neue"/>
                        </a:rPr>
                        <a:t>Reviewers should avoid aggregating categories (e.g. ‘Non-White’/’Black, Asian, and Minority Ethnic (BAME)’/’Black and Minority Ethnic (BME)’). Countries are increasingly becoming more diverse and therefore the range of different experiences and how people see themselves has also changed. Grouping together a range of ethnicities implies that they share experiences and identity when they may not. Another aspect of using aggregate categories is that they may not be associated with all relevant groups and this might result in further marginalisation of these groups. One example is using BAME or BME which have in the past been widely used in the UK but are not clearly associated with e.g. White ethnic minorities e.g., Gypsy, Roma and Traveller of Irish Heritage groups, some of the most under-served groups in the UK. </a:t>
                      </a:r>
                    </a:p>
                    <a:p>
                      <a:endParaRPr lang="en-GB" sz="1100" dirty="0">
                        <a:ln>
                          <a:noFill/>
                        </a:ln>
                        <a:solidFill>
                          <a:srgbClr val="000000"/>
                        </a:solidFill>
                        <a:effectLst/>
                        <a:latin typeface="Helvetica Neue"/>
                        <a:ea typeface="Helvetica Neue"/>
                        <a:cs typeface="Helvetica Neue"/>
                      </a:endParaRP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Not all countries routinely collect race, ethnicity or ancestry data and those that do are likely to use different categories and find different terms acceptable e.g. race is less acceptable in the UK, Sweden and Denmark but is widely used in the USA. Hispanic and Latino are widely used in the USA but rarely in the UK.</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It is worth bearing in mind that the legal framework for collecting race, ethnicity and ancestry data varies between countries and is likely to affect what primary authors can report.  Ethnicity data collection is for example very sensitive </a:t>
                      </a: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42995869"/>
                  </a:ext>
                </a:extLst>
              </a:tr>
            </a:tbl>
          </a:graphicData>
        </a:graphic>
      </p:graphicFrame>
    </p:spTree>
    <p:extLst>
      <p:ext uri="{BB962C8B-B14F-4D97-AF65-F5344CB8AC3E}">
        <p14:creationId xmlns:p14="http://schemas.microsoft.com/office/powerpoint/2010/main" val="215005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6350A05-3A9F-B4A9-DE36-FAB83F310E06}"/>
              </a:ext>
            </a:extLst>
          </p:cNvPr>
          <p:cNvGraphicFramePr>
            <a:graphicFrameLocks noGrp="1"/>
          </p:cNvGraphicFramePr>
          <p:nvPr>
            <p:extLst>
              <p:ext uri="{D42A27DB-BD31-4B8C-83A1-F6EECF244321}">
                <p14:modId xmlns:p14="http://schemas.microsoft.com/office/powerpoint/2010/main" val="4009617350"/>
              </p:ext>
            </p:extLst>
          </p:nvPr>
        </p:nvGraphicFramePr>
        <p:xfrm>
          <a:off x="114300" y="566601"/>
          <a:ext cx="9667875" cy="5872480"/>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0"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Race, ethnicity and ancestry</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0" algn="l"/>
                      <a:endParaRPr lang="en-GB" sz="1100" b="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GB" sz="1100" b="0" dirty="0">
                          <a:ln>
                            <a:noFill/>
                          </a:ln>
                          <a:solidFill>
                            <a:srgbClr val="000000"/>
                          </a:solidFill>
                          <a:effectLst/>
                          <a:latin typeface="Arial" panose="020B0604020202020204" pitchFamily="34" charset="0"/>
                          <a:ea typeface="Helvetica Neue"/>
                          <a:cs typeface="Arial" panose="020B0604020202020204" pitchFamily="34" charset="0"/>
                        </a:rPr>
                        <a:t>in Rwanda, where ethnic classifications were rejected by the government in 2012 in an attempt to help reconciliation after the genocide in 1994. In the European Union, no country imposes an absolute prohibition of ethnic data collection, although in France ethnic data collection is only possible under exceptions.  </a:t>
                      </a:r>
                    </a:p>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p>
                      <a:r>
                        <a:rPr lang="en-GB" sz="1100" b="1" dirty="0">
                          <a:ln>
                            <a:noFill/>
                          </a:ln>
                          <a:solidFill>
                            <a:srgbClr val="000000"/>
                          </a:solidFill>
                          <a:effectLst/>
                          <a:latin typeface="Arial" panose="020B0604020202020204" pitchFamily="34" charset="0"/>
                          <a:ea typeface="Helvetica Neue"/>
                          <a:cs typeface="Arial" panose="020B0604020202020204" pitchFamily="34" charset="0"/>
                        </a:rPr>
                        <a:t>Examples </a:t>
                      </a:r>
                    </a:p>
                    <a:p>
                      <a:r>
                        <a:rPr lang="en-GB" sz="1100" b="0" dirty="0">
                          <a:ln>
                            <a:noFill/>
                          </a:ln>
                          <a:solidFill>
                            <a:srgbClr val="000000"/>
                          </a:solidFill>
                          <a:effectLst/>
                          <a:latin typeface="Arial" panose="020B0604020202020204" pitchFamily="34" charset="0"/>
                          <a:ea typeface="Helvetica Neue"/>
                          <a:cs typeface="Arial" panose="020B0604020202020204" pitchFamily="34" charset="0"/>
                        </a:rPr>
                        <a:t>A set of examples is available at [to follow].</a:t>
                      </a:r>
                    </a:p>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p>
                      <a:r>
                        <a:rPr lang="en-GB" sz="1100" b="1" dirty="0">
                          <a:ln>
                            <a:noFill/>
                          </a:ln>
                          <a:solidFill>
                            <a:srgbClr val="000000"/>
                          </a:solidFill>
                          <a:effectLst/>
                          <a:latin typeface="Arial" panose="020B0604020202020204" pitchFamily="34" charset="0"/>
                          <a:ea typeface="Helvetica Neue"/>
                          <a:cs typeface="Arial" panose="020B0604020202020204" pitchFamily="34" charset="0"/>
                        </a:rPr>
                        <a:t>Suggested English search terms to use when searching for this information in a study </a:t>
                      </a:r>
                      <a:r>
                        <a:rPr lang="en-GB" sz="1100" b="0" dirty="0">
                          <a:ln>
                            <a:noFill/>
                          </a:ln>
                          <a:solidFill>
                            <a:srgbClr val="000000"/>
                          </a:solidFill>
                          <a:effectLst/>
                          <a:latin typeface="Arial" panose="020B0604020202020204" pitchFamily="34" charset="0"/>
                          <a:ea typeface="Helvetica Neue"/>
                          <a:cs typeface="Arial" panose="020B0604020202020204" pitchFamily="34" charset="0"/>
                        </a:rPr>
                        <a:t>[race/ethnicity/caste/white/black/minority/ancestry] Note that relevant search terms will be dependent on location and context of the study.</a:t>
                      </a: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0" algn="l"/>
                      <a:r>
                        <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Socio-economic status (SES)</a:t>
                      </a: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indent="0" algn="l"/>
                      <a:r>
                        <a:rPr lang="en-GB" sz="1100" dirty="0">
                          <a:ln>
                            <a:noFill/>
                          </a:ln>
                          <a:solidFill>
                            <a:schemeClr val="tx1"/>
                          </a:solidFill>
                          <a:effectLst/>
                          <a:latin typeface="Arial" panose="020B0604020202020204" pitchFamily="34" charset="0"/>
                          <a:ea typeface="Helvetica Neue"/>
                          <a:cs typeface="Arial" panose="020B0604020202020204" pitchFamily="34" charset="0"/>
                        </a:rPr>
                        <a:t>Mandatory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spcAft>
                          <a:spcPts val="0"/>
                        </a:spcAft>
                      </a:pPr>
                      <a:r>
                        <a:rPr lang="en-GB" sz="1100" b="1" dirty="0">
                          <a:ln>
                            <a:noFill/>
                          </a:ln>
                          <a:solidFill>
                            <a:schemeClr val="accent1"/>
                          </a:solidFill>
                          <a:effectLst/>
                          <a:latin typeface="Arial" panose="020B0604020202020204" pitchFamily="34" charset="0"/>
                          <a:ea typeface="Helvetica Neue"/>
                          <a:cs typeface="Arial" panose="020B0604020202020204" pitchFamily="34" charset="0"/>
                        </a:rPr>
                        <a:t>How to complete this item:</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We suggest using the categories used by study authors.</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There is too much variation in the measures used to give an indication of socioeconomic status for us to try and standardise what is included and we do not recommend that review teams try to impose standardisation. The review team will have to decide which, if any, reported measures are helpful and relevant to the review and provide a justification. For those who want to learn more about assessment of socioeconomic status, have a look at the WHO Social determinants of health (https://www.who.int/health-topics/social-determinants-of-health#tab=tab_1) or </a:t>
                      </a:r>
                      <a:r>
                        <a:rPr lang="en-GB" sz="1100" dirty="0" err="1">
                          <a:ln>
                            <a:noFill/>
                          </a:ln>
                          <a:solidFill>
                            <a:srgbClr val="000000"/>
                          </a:solidFill>
                          <a:effectLst/>
                          <a:latin typeface="Arial" panose="020B0604020202020204" pitchFamily="34" charset="0"/>
                          <a:ea typeface="Helvetica Neue"/>
                          <a:cs typeface="Arial" panose="020B0604020202020204" pitchFamily="34" charset="0"/>
                        </a:rPr>
                        <a:t>Braveman</a:t>
                      </a:r>
                      <a:r>
                        <a:rPr lang="en-GB" sz="1100" dirty="0">
                          <a:ln>
                            <a:noFill/>
                          </a:ln>
                          <a:solidFill>
                            <a:srgbClr val="000000"/>
                          </a:solidFill>
                          <a:effectLst/>
                          <a:latin typeface="Arial" panose="020B0604020202020204" pitchFamily="34" charset="0"/>
                          <a:ea typeface="Helvetica Neue"/>
                          <a:cs typeface="Arial" panose="020B0604020202020204" pitchFamily="34" charset="0"/>
                        </a:rPr>
                        <a:t> and colleagues, Socioeconomic Status in Health Research: One Size Does Not Fit All (https://pubmed.ncbi.nlm.nih.gov/16352796/). </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The breakdown of socioeconomic should be as detailed as included study reporting allows. Categories may be used in some countries (e.g. Scotland uses a location-based measure called the Scottish Index of Multiple Deprivation), participant income bands might be used in others (e.g. participant income above or below certain amounts), or proxy measures (e.g. newspapers read by participants has been used to assess socioeconomic status in some studies). Reviewers should aim to provide as much detail as they can.</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Socioeconomic status is a sensitive area linked to a person’s identify. Reviewers should carefully consider terms and terminology used as the acceptability of these might change over time. Public contributor partners would be able to provide some guidance to reviewers. </a:t>
                      </a: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Examples </a:t>
                      </a:r>
                    </a:p>
                    <a:p>
                      <a:pPr>
                        <a:spcAft>
                          <a:spcPts val="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A set of examples is available at [to follow].</a:t>
                      </a:r>
                    </a:p>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Suggested English search terms to use when searching for this information in a study </a:t>
                      </a:r>
                    </a:p>
                    <a:p>
                      <a:pPr>
                        <a:spcAft>
                          <a:spcPts val="60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Search terms might not be helpful but try [socio/occupation/employment/income/own]</a:t>
                      </a: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42995869"/>
                  </a:ext>
                </a:extLst>
              </a:tr>
            </a:tbl>
          </a:graphicData>
        </a:graphic>
      </p:graphicFrame>
    </p:spTree>
    <p:extLst>
      <p:ext uri="{BB962C8B-B14F-4D97-AF65-F5344CB8AC3E}">
        <p14:creationId xmlns:p14="http://schemas.microsoft.com/office/powerpoint/2010/main" val="3394708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689B89B-D9EB-035F-4743-73C0C5F8AA0B}"/>
              </a:ext>
            </a:extLst>
          </p:cNvPr>
          <p:cNvGraphicFramePr>
            <a:graphicFrameLocks noGrp="1"/>
          </p:cNvGraphicFramePr>
          <p:nvPr>
            <p:extLst>
              <p:ext uri="{D42A27DB-BD31-4B8C-83A1-F6EECF244321}">
                <p14:modId xmlns:p14="http://schemas.microsoft.com/office/powerpoint/2010/main" val="1725357413"/>
              </p:ext>
            </p:extLst>
          </p:nvPr>
        </p:nvGraphicFramePr>
        <p:xfrm>
          <a:off x="114300" y="566601"/>
          <a:ext cx="9667875" cy="6405880"/>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r>
                        <a:rPr lang="en-GB" sz="1000" b="0" dirty="0">
                          <a:solidFill>
                            <a:schemeClr val="tx1"/>
                          </a:solidFill>
                          <a:effectLst/>
                          <a:latin typeface="Arial" panose="020B0604020202020204" pitchFamily="34" charset="0"/>
                          <a:ea typeface="Times New Roman" panose="02020603050405020304" pitchFamily="18" charset="0"/>
                        </a:rPr>
                        <a:t>Level of education</a:t>
                      </a:r>
                      <a:endParaRPr lang="en-GB" sz="1200" b="0" dirty="0">
                        <a:solidFill>
                          <a:schemeClr val="tx1"/>
                        </a:solidFill>
                        <a:effectLst/>
                        <a:latin typeface="Times New Roman" panose="02020603050405020304" pitchFamily="18" charset="0"/>
                        <a:ea typeface="Times New Roman" panose="02020603050405020304" pitchFamily="18" charset="0"/>
                      </a:endParaRPr>
                    </a:p>
                  </a:txBody>
                  <a:tcPr marL="50800" marR="50800" marT="50800" marB="50800">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GB" sz="1000" b="0" dirty="0">
                          <a:ln>
                            <a:noFill/>
                          </a:ln>
                          <a:solidFill>
                            <a:schemeClr val="tx1"/>
                          </a:solidFill>
                          <a:effectLst/>
                          <a:latin typeface="Arial" panose="020B0604020202020204" pitchFamily="34" charset="0"/>
                          <a:ea typeface="Helvetica Neue"/>
                          <a:cs typeface="Helvetica Neue"/>
                        </a:rPr>
                        <a:t>Depends on review</a:t>
                      </a:r>
                      <a:endParaRPr lang="en-GB" sz="1000" b="0" dirty="0">
                        <a:ln>
                          <a:noFill/>
                        </a:ln>
                        <a:solidFill>
                          <a:schemeClr val="tx1"/>
                        </a:solidFill>
                        <a:effectLst/>
                        <a:latin typeface="Helvetica Neue"/>
                        <a:ea typeface="Helvetica Neue"/>
                        <a:cs typeface="Helvetica Neue"/>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GB" sz="1100" b="1" dirty="0">
                          <a:ln>
                            <a:noFill/>
                          </a:ln>
                          <a:solidFill>
                            <a:schemeClr val="accent1"/>
                          </a:solidFill>
                          <a:effectLst/>
                          <a:latin typeface="Arial" panose="020B0604020202020204" pitchFamily="34" charset="0"/>
                          <a:ea typeface="Helvetica Neue"/>
                          <a:cs typeface="Arial" panose="020B0604020202020204" pitchFamily="34" charset="0"/>
                        </a:rPr>
                        <a:t>How to complete this item:</a:t>
                      </a:r>
                    </a:p>
                    <a:p>
                      <a:r>
                        <a:rPr lang="en-GB" sz="1100" b="0" dirty="0">
                          <a:ln>
                            <a:noFill/>
                          </a:ln>
                          <a:solidFill>
                            <a:srgbClr val="000000"/>
                          </a:solidFill>
                          <a:effectLst/>
                          <a:latin typeface="Arial" panose="020B0604020202020204" pitchFamily="34" charset="0"/>
                          <a:ea typeface="Helvetica Neue"/>
                          <a:cs typeface="Arial" panose="020B0604020202020204" pitchFamily="34" charset="0"/>
                        </a:rPr>
                        <a:t>We suggest ideally mean or median years together with an indication of spread such as range or standard deviation. Alternatively, categories of grades completed as a number and percentage.</a:t>
                      </a:r>
                    </a:p>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p>
                      <a:r>
                        <a:rPr lang="en-GB" sz="1100" b="0" dirty="0">
                          <a:ln>
                            <a:noFill/>
                          </a:ln>
                          <a:solidFill>
                            <a:srgbClr val="000000"/>
                          </a:solidFill>
                          <a:effectLst/>
                          <a:latin typeface="Arial" panose="020B0604020202020204" pitchFamily="34" charset="0"/>
                          <a:ea typeface="Helvetica Neue"/>
                          <a:cs typeface="Arial" panose="020B0604020202020204" pitchFamily="34" charset="0"/>
                        </a:rPr>
                        <a:t>Whether level of education is appropriate as a separate item in addition to socioeconomic status depends on the review. How education levels are summarised and presented will vary from jurisdiction to jurisdiction. Review teams should not impose standardisation, but report what study authors present. </a:t>
                      </a:r>
                    </a:p>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p>
                      <a:r>
                        <a:rPr lang="en-GB" sz="1100" b="0" dirty="0">
                          <a:ln>
                            <a:noFill/>
                          </a:ln>
                          <a:solidFill>
                            <a:srgbClr val="000000"/>
                          </a:solidFill>
                          <a:effectLst/>
                          <a:latin typeface="Arial" panose="020B0604020202020204" pitchFamily="34" charset="0"/>
                          <a:ea typeface="Helvetica Neue"/>
                          <a:cs typeface="Arial" panose="020B0604020202020204" pitchFamily="34" charset="0"/>
                        </a:rPr>
                        <a:t>This item was judged by the PRO EDI development team and in external feedback to be an item that is extracted dependent on the review. This was not a unanimous view, but rather one where most people asked were satisfied that to balance data extraction against workload, this item should not be made mandatory.  Level of education is, however, likely to have particular importance for some reviews (e.g. where delivery or receipt of care may be influenced by discrimination due to level of education) and information on level of education should be extracted for those reviews.  </a:t>
                      </a:r>
                    </a:p>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p>
                      <a:r>
                        <a:rPr lang="en-GB" sz="1100" b="1" dirty="0">
                          <a:ln>
                            <a:noFill/>
                          </a:ln>
                          <a:solidFill>
                            <a:srgbClr val="000000"/>
                          </a:solidFill>
                          <a:effectLst/>
                          <a:latin typeface="Arial" panose="020B0604020202020204" pitchFamily="34" charset="0"/>
                          <a:ea typeface="Helvetica Neue"/>
                          <a:cs typeface="Arial" panose="020B0604020202020204" pitchFamily="34" charset="0"/>
                        </a:rPr>
                        <a:t>Examples </a:t>
                      </a:r>
                    </a:p>
                    <a:p>
                      <a:r>
                        <a:rPr lang="en-GB" sz="1100" b="0" dirty="0">
                          <a:ln>
                            <a:noFill/>
                          </a:ln>
                          <a:solidFill>
                            <a:srgbClr val="000000"/>
                          </a:solidFill>
                          <a:effectLst/>
                          <a:latin typeface="Arial" panose="020B0604020202020204" pitchFamily="34" charset="0"/>
                          <a:ea typeface="Helvetica Neue"/>
                          <a:cs typeface="Arial" panose="020B0604020202020204" pitchFamily="34" charset="0"/>
                        </a:rPr>
                        <a:t>A set of examples is available at [to follow].</a:t>
                      </a:r>
                    </a:p>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p>
                      <a:r>
                        <a:rPr lang="en-GB" sz="1100" b="1" dirty="0">
                          <a:ln>
                            <a:noFill/>
                          </a:ln>
                          <a:solidFill>
                            <a:srgbClr val="000000"/>
                          </a:solidFill>
                          <a:effectLst/>
                          <a:latin typeface="Arial" panose="020B0604020202020204" pitchFamily="34" charset="0"/>
                          <a:ea typeface="Helvetica Neue"/>
                          <a:cs typeface="Arial" panose="020B0604020202020204" pitchFamily="34" charset="0"/>
                        </a:rPr>
                        <a:t>Suggested English search terms to use when searching for this information in a study </a:t>
                      </a:r>
                    </a:p>
                    <a:p>
                      <a:r>
                        <a:rPr lang="en-GB" sz="1100" b="0" dirty="0">
                          <a:ln>
                            <a:noFill/>
                          </a:ln>
                          <a:solidFill>
                            <a:srgbClr val="000000"/>
                          </a:solidFill>
                          <a:effectLst/>
                          <a:latin typeface="Arial" panose="020B0604020202020204" pitchFamily="34" charset="0"/>
                          <a:ea typeface="Helvetica Neue"/>
                          <a:cs typeface="Arial" panose="020B0604020202020204" pitchFamily="34" charset="0"/>
                        </a:rPr>
                        <a:t>[</a:t>
                      </a:r>
                      <a:r>
                        <a:rPr lang="en-GB" sz="1100" b="0" dirty="0" err="1">
                          <a:ln>
                            <a:noFill/>
                          </a:ln>
                          <a:solidFill>
                            <a:srgbClr val="000000"/>
                          </a:solidFill>
                          <a:effectLst/>
                          <a:latin typeface="Arial" panose="020B0604020202020204" pitchFamily="34" charset="0"/>
                          <a:ea typeface="Helvetica Neue"/>
                          <a:cs typeface="Arial" panose="020B0604020202020204" pitchFamily="34" charset="0"/>
                        </a:rPr>
                        <a:t>edu</a:t>
                      </a:r>
                      <a:r>
                        <a:rPr lang="en-GB" sz="1100" b="0" dirty="0">
                          <a:ln>
                            <a:noFill/>
                          </a:ln>
                          <a:solidFill>
                            <a:srgbClr val="000000"/>
                          </a:solidFill>
                          <a:effectLst/>
                          <a:latin typeface="Arial" panose="020B0604020202020204" pitchFamily="34" charset="0"/>
                          <a:ea typeface="Helvetica Neue"/>
                          <a:cs typeface="Arial" panose="020B0604020202020204" pitchFamily="34" charset="0"/>
                        </a:rPr>
                        <a:t>/school]</a:t>
                      </a: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r>
                        <a:rPr lang="en-GB" sz="1000" dirty="0">
                          <a:solidFill>
                            <a:schemeClr val="tx1"/>
                          </a:solidFill>
                          <a:effectLst/>
                          <a:latin typeface="Arial" panose="020B0604020202020204" pitchFamily="34" charset="0"/>
                          <a:ea typeface="Times New Roman" panose="02020603050405020304" pitchFamily="18" charset="0"/>
                        </a:rPr>
                        <a:t>Disability</a:t>
                      </a:r>
                      <a:endParaRPr lang="en-GB" sz="1200" dirty="0">
                        <a:solidFill>
                          <a:schemeClr val="tx1"/>
                        </a:solidFill>
                        <a:effectLst/>
                        <a:latin typeface="Times New Roman" panose="02020603050405020304" pitchFamily="18" charset="0"/>
                        <a:ea typeface="Times New Roman" panose="02020603050405020304" pitchFamily="18" charset="0"/>
                      </a:endParaRPr>
                    </a:p>
                  </a:txBody>
                  <a:tcPr marL="50800" marR="50800" marT="50800" marB="50800">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000" dirty="0">
                          <a:ln>
                            <a:noFill/>
                          </a:ln>
                          <a:solidFill>
                            <a:schemeClr val="tx1"/>
                          </a:solidFill>
                          <a:effectLst/>
                          <a:latin typeface="Arial" panose="020B0604020202020204" pitchFamily="34" charset="0"/>
                          <a:ea typeface="Helvetica Neue"/>
                          <a:cs typeface="Helvetica Neue"/>
                        </a:rPr>
                        <a:t>Depends on review</a:t>
                      </a:r>
                      <a:endParaRPr lang="en-GB" sz="1000" dirty="0">
                        <a:ln>
                          <a:noFill/>
                        </a:ln>
                        <a:solidFill>
                          <a:schemeClr val="tx1"/>
                        </a:solidFill>
                        <a:effectLst/>
                        <a:latin typeface="Helvetica Neue"/>
                        <a:ea typeface="Helvetica Neue"/>
                        <a:cs typeface="Helvetica Neue"/>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spcAft>
                          <a:spcPts val="0"/>
                        </a:spcAft>
                      </a:pPr>
                      <a:r>
                        <a:rPr lang="en-GB" sz="1100" b="1" dirty="0">
                          <a:ln>
                            <a:noFill/>
                          </a:ln>
                          <a:solidFill>
                            <a:schemeClr val="accent1"/>
                          </a:solidFill>
                          <a:effectLst/>
                          <a:latin typeface="Arial" panose="020B0604020202020204" pitchFamily="34" charset="0"/>
                          <a:ea typeface="Helvetica Neue"/>
                          <a:cs typeface="Arial" panose="020B0604020202020204" pitchFamily="34" charset="0"/>
                        </a:rPr>
                        <a:t>How to complete this item:</a:t>
                      </a:r>
                    </a:p>
                    <a:p>
                      <a:pPr>
                        <a:spcAft>
                          <a:spcPts val="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This depends on the review but type of disability and severity would be examples of what could be extracted.</a:t>
                      </a:r>
                    </a:p>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Whether disability information should be extracted depends on the review. Disability may be the focus of the review in that supporting individuals with a particular disability may be the focus of the review, in which case it is clear that information about participant disability is required for each included study.    </a:t>
                      </a:r>
                    </a:p>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This item was judged by the PRO EDI development team and in external feedback to be an item that is extracted dependent on the review. This was not a unanimous view, but rather one where most people asked were satisfied that to balance data extraction against workload, this item should not be made mandatory.  Disability is, however, likely to have particular importance for some reviews (e.g. where delivery or receipt of care may be influenced by discrimination due to disability) and information on disability should be extracted for those reviews.  </a:t>
                      </a:r>
                    </a:p>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Examples </a:t>
                      </a:r>
                    </a:p>
                    <a:p>
                      <a:pPr>
                        <a:spcAft>
                          <a:spcPts val="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A set of examples is available at [to follow].</a:t>
                      </a:r>
                    </a:p>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p>
                      <a:pPr>
                        <a:spcAft>
                          <a:spcPts val="0"/>
                        </a:spcAft>
                      </a:pPr>
                      <a:r>
                        <a:rPr lang="en-GB" sz="1100" b="1" dirty="0">
                          <a:ln>
                            <a:noFill/>
                          </a:ln>
                          <a:solidFill>
                            <a:srgbClr val="000000"/>
                          </a:solidFill>
                          <a:effectLst/>
                          <a:latin typeface="Arial" panose="020B0604020202020204" pitchFamily="34" charset="0"/>
                          <a:ea typeface="Helvetica Neue"/>
                          <a:cs typeface="Arial" panose="020B0604020202020204" pitchFamily="34" charset="0"/>
                        </a:rPr>
                        <a:t>Suggested English search terms to use when searching for this information in a study </a:t>
                      </a:r>
                    </a:p>
                    <a:p>
                      <a:pPr>
                        <a:spcAft>
                          <a:spcPts val="0"/>
                        </a:spcAft>
                      </a:pPr>
                      <a:r>
                        <a:rPr lang="en-GB" sz="1100" dirty="0">
                          <a:ln>
                            <a:noFill/>
                          </a:ln>
                          <a:solidFill>
                            <a:srgbClr val="000000"/>
                          </a:solidFill>
                          <a:effectLst/>
                          <a:latin typeface="Arial" panose="020B0604020202020204" pitchFamily="34" charset="0"/>
                          <a:ea typeface="Helvetica Neue"/>
                          <a:cs typeface="Arial" panose="020B0604020202020204" pitchFamily="34" charset="0"/>
                        </a:rPr>
                        <a:t>[depends on review]</a:t>
                      </a: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42995869"/>
                  </a:ext>
                </a:extLst>
              </a:tr>
            </a:tbl>
          </a:graphicData>
        </a:graphic>
      </p:graphicFrame>
    </p:spTree>
    <p:extLst>
      <p:ext uri="{BB962C8B-B14F-4D97-AF65-F5344CB8AC3E}">
        <p14:creationId xmlns:p14="http://schemas.microsoft.com/office/powerpoint/2010/main" val="2111968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574A643-8E4B-3C54-781F-C613BD7CEAA6}"/>
              </a:ext>
            </a:extLst>
          </p:cNvPr>
          <p:cNvGraphicFramePr>
            <a:graphicFrameLocks noGrp="1"/>
          </p:cNvGraphicFramePr>
          <p:nvPr>
            <p:extLst>
              <p:ext uri="{D42A27DB-BD31-4B8C-83A1-F6EECF244321}">
                <p14:modId xmlns:p14="http://schemas.microsoft.com/office/powerpoint/2010/main" val="3055136727"/>
              </p:ext>
            </p:extLst>
          </p:nvPr>
        </p:nvGraphicFramePr>
        <p:xfrm>
          <a:off x="114300" y="566601"/>
          <a:ext cx="9667875" cy="556322"/>
        </p:xfrm>
        <a:graphic>
          <a:graphicData uri="http://schemas.openxmlformats.org/drawingml/2006/table">
            <a:tbl>
              <a:tblPr firstRow="1" firstCol="1" bandRow="1">
                <a:tableStyleId>{5C22544A-7EE6-4342-B048-85BDC9FD1C3A}</a:tableStyleId>
              </a:tblPr>
              <a:tblGrid>
                <a:gridCol w="1224973">
                  <a:extLst>
                    <a:ext uri="{9D8B030D-6E8A-4147-A177-3AD203B41FA5}">
                      <a16:colId xmlns:a16="http://schemas.microsoft.com/office/drawing/2014/main" val="1674738462"/>
                    </a:ext>
                  </a:extLst>
                </a:gridCol>
                <a:gridCol w="1052945">
                  <a:extLst>
                    <a:ext uri="{9D8B030D-6E8A-4147-A177-3AD203B41FA5}">
                      <a16:colId xmlns:a16="http://schemas.microsoft.com/office/drawing/2014/main" val="157663955"/>
                    </a:ext>
                  </a:extLst>
                </a:gridCol>
                <a:gridCol w="7389957">
                  <a:extLst>
                    <a:ext uri="{9D8B030D-6E8A-4147-A177-3AD203B41FA5}">
                      <a16:colId xmlns:a16="http://schemas.microsoft.com/office/drawing/2014/main" val="4241145637"/>
                    </a:ext>
                  </a:extLst>
                </a:gridCol>
              </a:tblGrid>
              <a:tr h="278161">
                <a:tc>
                  <a:txBody>
                    <a:bodyPr/>
                    <a:lstStyle/>
                    <a:p>
                      <a:pPr marL="0" indent="0" algn="l"/>
                      <a:endPar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indent="0" algn="l"/>
                      <a:endParaRPr lang="en-GB" sz="1100" b="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endParaRPr lang="en-GB" sz="1100" b="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3040926"/>
                  </a:ext>
                </a:extLst>
              </a:tr>
              <a:tr h="278161">
                <a:tc>
                  <a:txBody>
                    <a:bodyPr/>
                    <a:lstStyle/>
                    <a:p>
                      <a:pPr marL="0" indent="0" algn="l"/>
                      <a:endParaRPr lang="en-GB" sz="11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indent="0" algn="l"/>
                      <a:endParaRPr lang="en-GB" sz="1100" dirty="0">
                        <a:ln>
                          <a:noFill/>
                        </a:ln>
                        <a:solidFill>
                          <a:schemeClr val="tx1"/>
                        </a:solidFill>
                        <a:effectLst/>
                        <a:latin typeface="Arial" panose="020B0604020202020204" pitchFamily="34" charset="0"/>
                        <a:ea typeface="Helvetica Neue"/>
                        <a:cs typeface="Arial" panose="020B0604020202020204" pitchFamily="34" charset="0"/>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spcAft>
                          <a:spcPts val="0"/>
                        </a:spcAft>
                      </a:pPr>
                      <a:endParaRPr lang="en-GB" sz="1100" dirty="0">
                        <a:ln>
                          <a:noFill/>
                        </a:ln>
                        <a:solidFill>
                          <a:srgbClr val="000000"/>
                        </a:solidFill>
                        <a:effectLst/>
                        <a:latin typeface="Arial" panose="020B0604020202020204" pitchFamily="34" charset="0"/>
                        <a:ea typeface="Helvetica Neue"/>
                        <a:cs typeface="Arial" panose="020B0604020202020204" pitchFamily="34" charset="0"/>
                      </a:endParaRPr>
                    </a:p>
                  </a:txBody>
                  <a:tcPr marL="50800" marR="50800" marT="50800" marB="5080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42995869"/>
                  </a:ext>
                </a:extLst>
              </a:tr>
            </a:tbl>
          </a:graphicData>
        </a:graphic>
      </p:graphicFrame>
    </p:spTree>
    <p:extLst>
      <p:ext uri="{BB962C8B-B14F-4D97-AF65-F5344CB8AC3E}">
        <p14:creationId xmlns:p14="http://schemas.microsoft.com/office/powerpoint/2010/main" val="4820338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 EDI ParticipantsTableShort_PrintVersion_V1_22.03.2024.potx" id="{5E36FC90-9F36-428F-A2DE-15A62A81624E}" vid="{5AD63A0E-51E4-4E74-8F68-17FC8A6E3B69}"/>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 EDI ParticipantsTableShort_PrintVersion_V1_22.03.2024.potx" id="{5E36FC90-9F36-428F-A2DE-15A62A81624E}" vid="{5AD63A0E-51E4-4E74-8F68-17FC8A6E3B69}"/>
    </a:ext>
  </a:extLst>
</a:theme>
</file>

<file path=ppt/theme/theme3.xml><?xml version="1.0" encoding="utf-8"?>
<a:theme xmlns:a="http://schemas.openxmlformats.org/drawingml/2006/main" name="PlainTrialForg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 EDI ParticipantsTableShort_PrintVersion_V1_22.03.2024.potx" id="{5E36FC90-9F36-428F-A2DE-15A62A81624E}" vid="{1CAB8BD1-0C26-4BFE-AFBF-1B141FA861E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79920F9C0BC246888459398690BE6F" ma:contentTypeVersion="12" ma:contentTypeDescription="Create a new document." ma:contentTypeScope="" ma:versionID="ffbac8a550c632ca76c6df34d38883ad">
  <xsd:schema xmlns:xsd="http://www.w3.org/2001/XMLSchema" xmlns:xs="http://www.w3.org/2001/XMLSchema" xmlns:p="http://schemas.microsoft.com/office/2006/metadata/properties" xmlns:ns2="8186320a-4dd4-427c-af43-f97fc8874b28" xmlns:ns3="2450a831-3a9d-4e0b-bbb4-d40fb62fbd2b" targetNamespace="http://schemas.microsoft.com/office/2006/metadata/properties" ma:root="true" ma:fieldsID="886f923dd93126e9ee6b659e84546e91" ns2:_="" ns3:_="">
    <xsd:import namespace="8186320a-4dd4-427c-af43-f97fc8874b28"/>
    <xsd:import namespace="2450a831-3a9d-4e0b-bbb4-d40fb62fbd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6320a-4dd4-427c-af43-f97fc8874b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507c90d-3ac7-4967-848a-ba06276b176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50a831-3a9d-4e0b-bbb4-d40fb62fbd2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2d8b080-c530-482b-988b-611e9a942f45}" ma:internalName="TaxCatchAll" ma:showField="CatchAllData" ma:web="c9b90e6c-7860-4155-b7d9-90d931bc88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186320a-4dd4-427c-af43-f97fc8874b28">
      <Terms xmlns="http://schemas.microsoft.com/office/infopath/2007/PartnerControls"/>
    </lcf76f155ced4ddcb4097134ff3c332f>
    <TaxCatchAll xmlns="2450a831-3a9d-4e0b-bbb4-d40fb62fbd2b" xsi:nil="true"/>
  </documentManagement>
</p:properties>
</file>

<file path=customXml/itemProps1.xml><?xml version="1.0" encoding="utf-8"?>
<ds:datastoreItem xmlns:ds="http://schemas.openxmlformats.org/officeDocument/2006/customXml" ds:itemID="{AE8B3555-11A1-425D-A3C4-F2A3599EDF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86320a-4dd4-427c-af43-f97fc8874b28"/>
    <ds:schemaRef ds:uri="2450a831-3a9d-4e0b-bbb4-d40fb62fbd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1ABF68-6C65-4FD1-B307-BB1CE48089E8}">
  <ds:schemaRefs>
    <ds:schemaRef ds:uri="http://schemas.microsoft.com/sharepoint/v3/contenttype/forms"/>
  </ds:schemaRefs>
</ds:datastoreItem>
</file>

<file path=customXml/itemProps3.xml><?xml version="1.0" encoding="utf-8"?>
<ds:datastoreItem xmlns:ds="http://schemas.openxmlformats.org/officeDocument/2006/customXml" ds:itemID="{B811308A-644F-46B0-AF78-71108590FB9C}">
  <ds:schemaRefs>
    <ds:schemaRef ds:uri="http://schemas.microsoft.com/office/2006/metadata/properties"/>
    <ds:schemaRef ds:uri="http://schemas.microsoft.com/office/infopath/2007/PartnerControls"/>
    <ds:schemaRef ds:uri="http://purl.org/dc/dcmitype/"/>
    <ds:schemaRef ds:uri="8186320a-4dd4-427c-af43-f97fc8874b28"/>
    <ds:schemaRef ds:uri="2450a831-3a9d-4e0b-bbb4-d40fb62fbd2b"/>
    <ds:schemaRef ds:uri="http://purl.org/dc/terms/"/>
    <ds:schemaRef ds:uri="http://purl.org/dc/elements/1.1/"/>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703</TotalTime>
  <Words>4056</Words>
  <Application>Microsoft Office PowerPoint</Application>
  <PresentationFormat>A4 Paper (210x297 mm)</PresentationFormat>
  <Paragraphs>138</Paragraphs>
  <Slides>11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Helvetica Neue</vt:lpstr>
      <vt:lpstr>Times New Roman</vt:lpstr>
      <vt:lpstr>Office Theme</vt:lpstr>
      <vt:lpstr>1_Office Theme</vt:lpstr>
      <vt:lpstr>PlainTrialForge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Craig</dc:creator>
  <cp:lastModifiedBy>Bruhn, Hanne</cp:lastModifiedBy>
  <cp:revision>67</cp:revision>
  <dcterms:created xsi:type="dcterms:W3CDTF">2022-04-21T15:36:38Z</dcterms:created>
  <dcterms:modified xsi:type="dcterms:W3CDTF">2024-05-22T16:55:21Z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0x0101009679920F9C0BC246888459398690BE6F</vt:lpwstr>
  </property>
</Properties>
</file>